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00" r:id="rId3"/>
    <p:sldId id="265" r:id="rId4"/>
    <p:sldId id="309" r:id="rId5"/>
    <p:sldId id="275" r:id="rId6"/>
    <p:sldId id="312" r:id="rId7"/>
    <p:sldId id="278" r:id="rId8"/>
    <p:sldId id="297" r:id="rId9"/>
    <p:sldId id="317" r:id="rId10"/>
    <p:sldId id="279" r:id="rId11"/>
    <p:sldId id="308" r:id="rId12"/>
    <p:sldId id="277" r:id="rId13"/>
    <p:sldId id="268" r:id="rId14"/>
    <p:sldId id="313" r:id="rId15"/>
    <p:sldId id="274" r:id="rId16"/>
    <p:sldId id="307" r:id="rId17"/>
    <p:sldId id="270" r:id="rId18"/>
    <p:sldId id="318" r:id="rId19"/>
    <p:sldId id="280" r:id="rId20"/>
    <p:sldId id="258" r:id="rId21"/>
    <p:sldId id="269" r:id="rId22"/>
    <p:sldId id="281" r:id="rId23"/>
    <p:sldId id="271" r:id="rId24"/>
    <p:sldId id="262" r:id="rId25"/>
    <p:sldId id="285" r:id="rId26"/>
    <p:sldId id="260" r:id="rId27"/>
    <p:sldId id="314" r:id="rId28"/>
    <p:sldId id="264" r:id="rId29"/>
    <p:sldId id="310" r:id="rId30"/>
    <p:sldId id="261" r:id="rId31"/>
    <p:sldId id="299" r:id="rId32"/>
    <p:sldId id="263" r:id="rId33"/>
    <p:sldId id="306" r:id="rId34"/>
    <p:sldId id="292" r:id="rId35"/>
    <p:sldId id="315" r:id="rId36"/>
    <p:sldId id="259" r:id="rId37"/>
    <p:sldId id="276" r:id="rId38"/>
    <p:sldId id="290" r:id="rId39"/>
    <p:sldId id="267" r:id="rId40"/>
    <p:sldId id="316" r:id="rId41"/>
    <p:sldId id="303" r:id="rId42"/>
    <p:sldId id="305" r:id="rId43"/>
    <p:sldId id="273" r:id="rId44"/>
    <p:sldId id="295" r:id="rId45"/>
    <p:sldId id="289" r:id="rId46"/>
    <p:sldId id="304" r:id="rId47"/>
    <p:sldId id="298" r:id="rId48"/>
    <p:sldId id="293" r:id="rId49"/>
    <p:sldId id="294" r:id="rId50"/>
    <p:sldId id="311" r:id="rId51"/>
    <p:sldId id="319" r:id="rId52"/>
    <p:sldId id="266" r:id="rId53"/>
    <p:sldId id="302" r:id="rId54"/>
    <p:sldId id="320" r:id="rId55"/>
    <p:sldId id="333" r:id="rId56"/>
    <p:sldId id="321" r:id="rId57"/>
    <p:sldId id="323" r:id="rId58"/>
    <p:sldId id="324" r:id="rId59"/>
    <p:sldId id="325" r:id="rId60"/>
    <p:sldId id="326" r:id="rId61"/>
    <p:sldId id="327" r:id="rId62"/>
    <p:sldId id="329" r:id="rId63"/>
    <p:sldId id="330" r:id="rId64"/>
    <p:sldId id="332" r:id="rId65"/>
    <p:sldId id="335" r:id="rId66"/>
    <p:sldId id="33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41E2B42-B9E2-4BF7-B89A-B1A5E3F45408}">
          <p14:sldIdLst>
            <p14:sldId id="256"/>
            <p14:sldId id="300"/>
            <p14:sldId id="265"/>
            <p14:sldId id="309"/>
            <p14:sldId id="275"/>
            <p14:sldId id="312"/>
            <p14:sldId id="278"/>
            <p14:sldId id="297"/>
            <p14:sldId id="317"/>
            <p14:sldId id="279"/>
            <p14:sldId id="308"/>
            <p14:sldId id="277"/>
            <p14:sldId id="268"/>
            <p14:sldId id="313"/>
            <p14:sldId id="274"/>
            <p14:sldId id="307"/>
            <p14:sldId id="270"/>
            <p14:sldId id="318"/>
            <p14:sldId id="280"/>
            <p14:sldId id="258"/>
            <p14:sldId id="269"/>
            <p14:sldId id="281"/>
            <p14:sldId id="271"/>
            <p14:sldId id="262"/>
            <p14:sldId id="285"/>
            <p14:sldId id="260"/>
            <p14:sldId id="314"/>
            <p14:sldId id="264"/>
            <p14:sldId id="310"/>
            <p14:sldId id="261"/>
            <p14:sldId id="299"/>
            <p14:sldId id="263"/>
            <p14:sldId id="306"/>
            <p14:sldId id="292"/>
            <p14:sldId id="315"/>
            <p14:sldId id="259"/>
            <p14:sldId id="276"/>
            <p14:sldId id="290"/>
            <p14:sldId id="267"/>
            <p14:sldId id="316"/>
            <p14:sldId id="303"/>
            <p14:sldId id="305"/>
            <p14:sldId id="273"/>
            <p14:sldId id="295"/>
            <p14:sldId id="289"/>
            <p14:sldId id="304"/>
            <p14:sldId id="298"/>
            <p14:sldId id="293"/>
            <p14:sldId id="294"/>
            <p14:sldId id="311"/>
            <p14:sldId id="319"/>
            <p14:sldId id="266"/>
            <p14:sldId id="302"/>
            <p14:sldId id="320"/>
            <p14:sldId id="333"/>
            <p14:sldId id="321"/>
            <p14:sldId id="323"/>
            <p14:sldId id="324"/>
            <p14:sldId id="325"/>
            <p14:sldId id="326"/>
            <p14:sldId id="327"/>
            <p14:sldId id="329"/>
            <p14:sldId id="330"/>
            <p14:sldId id="332"/>
            <p14:sldId id="335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>
        <p:scale>
          <a:sx n="62" d="100"/>
          <a:sy n="62" d="100"/>
        </p:scale>
        <p:origin x="-1829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0654-C133-40C4-9B39-7549B0BBB723}" type="datetimeFigureOut">
              <a:rPr lang="nl-NL" smtClean="0"/>
              <a:pPr/>
              <a:t>6-8-2014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2587D-07C2-4B08-9440-D6360D22E3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39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2587D-07C2-4B08-9440-D6360D22E324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Falcke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2587D-07C2-4B08-9440-D6360D22E324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Groot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2587D-07C2-4B08-9440-D6360D22E324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Haverkorn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2587D-07C2-4B08-9440-D6360D22E324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Hörandel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2587D-07C2-4B08-9440-D6360D22E324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Körding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2587D-07C2-4B08-9440-D6360D22E324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Nelemans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2587D-07C2-4B08-9440-D6360D22E324}" type="slidenum">
              <a:rPr lang="nl-NL" smtClean="0"/>
              <a:pPr/>
              <a:t>36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1B18-8CA4-4323-996D-A5CB08B732A3}" type="datetimeFigureOut">
              <a:rPr lang="en-US" smtClean="0"/>
              <a:pPr/>
              <a:t>06-08-2014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EF7D-8F29-43E8-8AF8-F64A384AC9A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04864"/>
            <a:ext cx="6474196" cy="430395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err="1" smtClean="0">
                <a:solidFill>
                  <a:schemeClr val="bg1"/>
                </a:solidFill>
              </a:rPr>
              <a:t>Deanne</a:t>
            </a:r>
            <a:r>
              <a:rPr lang="nl-NL" sz="3200" noProof="0" dirty="0" smtClean="0">
                <a:solidFill>
                  <a:schemeClr val="bg1"/>
                </a:solidFill>
              </a:rPr>
              <a:t> </a:t>
            </a:r>
            <a:r>
              <a:rPr lang="nl-NL" sz="3200" noProof="0" dirty="0" err="1" smtClean="0">
                <a:solidFill>
                  <a:schemeClr val="bg1"/>
                </a:solidFill>
              </a:rPr>
              <a:t>Coppejans</a:t>
            </a:r>
            <a:r>
              <a:rPr lang="nl-NL" sz="3200" noProof="0" dirty="0" smtClean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Z:\Astro\FOTOOS\Deanne_Coppej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2180655" cy="3174167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Rocco </a:t>
            </a:r>
            <a:r>
              <a:rPr lang="nl-NL" sz="3200" noProof="0" dirty="0" err="1" smtClean="0">
                <a:solidFill>
                  <a:schemeClr val="bg1"/>
                </a:solidFill>
              </a:rPr>
              <a:t>Coppejans</a:t>
            </a:r>
            <a:r>
              <a:rPr lang="nl-NL" sz="3200" noProof="0" dirty="0" smtClean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1" name="Picture 1" descr="Z:\Astro\FOTOOS\Rocco Coppej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068960"/>
            <a:ext cx="2207364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Arthur </a:t>
            </a:r>
            <a:r>
              <a:rPr lang="nl-NL" sz="3200" noProof="0" dirty="0" err="1" smtClean="0">
                <a:solidFill>
                  <a:schemeClr val="bg1"/>
                </a:solidFill>
              </a:rPr>
              <a:t>Corstanje</a:t>
            </a:r>
            <a:r>
              <a:rPr lang="nl-NL" sz="3200" noProof="0" dirty="0" smtClean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3312368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Cisca Custers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Secretary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09629" y="3068960"/>
            <a:ext cx="2236053" cy="253438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David Cseh</a:t>
            </a: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Postdoc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Z:\Astro\FOTOOS\David_Cs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140968"/>
            <a:ext cx="1440160" cy="2044672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Ing. Peter Dolron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Technician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298051"/>
            <a:ext cx="2000369" cy="246688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320480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Prof. dr. Carsten Dominik</a:t>
            </a:r>
            <a:endParaRPr lang="nl-NL" sz="16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Adjunct Professor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Carsten_Domi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96952"/>
            <a:ext cx="2088232" cy="304090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Marja van Duijvenvoorde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secretary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1938071" cy="25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err="1" smtClean="0">
                <a:solidFill>
                  <a:schemeClr val="bg1"/>
                </a:solidFill>
              </a:rPr>
              <a:t>Cameron</a:t>
            </a:r>
            <a:r>
              <a:rPr lang="nl-NL" sz="3200" noProof="0" dirty="0" smtClean="0">
                <a:solidFill>
                  <a:schemeClr val="bg1"/>
                </a:solidFill>
              </a:rPr>
              <a:t> van Eck </a:t>
            </a:r>
            <a:r>
              <a:rPr lang="nl-NL" sz="3200" dirty="0">
                <a:solidFill>
                  <a:schemeClr val="bg1"/>
                </a:solidFill>
              </a:rPr>
              <a:t>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cvan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96952"/>
            <a:ext cx="1800200" cy="296503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err="1" smtClean="0">
                <a:solidFill>
                  <a:schemeClr val="bg1"/>
                </a:solidFill>
              </a:rPr>
              <a:t>Emilio</a:t>
            </a:r>
            <a:r>
              <a:rPr lang="nl-NL" sz="3200" noProof="0" dirty="0" smtClean="0">
                <a:solidFill>
                  <a:schemeClr val="bg1"/>
                </a:solidFill>
              </a:rPr>
              <a:t> </a:t>
            </a:r>
            <a:r>
              <a:rPr lang="nl-NL" sz="3200" noProof="0" dirty="0" err="1" smtClean="0">
                <a:solidFill>
                  <a:schemeClr val="bg1"/>
                </a:solidFill>
              </a:rPr>
              <a:t>Enriquez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279454"/>
            <a:ext cx="2000369" cy="250407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Carlo </a:t>
            </a:r>
            <a:r>
              <a:rPr lang="nl-NL" sz="3200" dirty="0" err="1" smtClean="0">
                <a:solidFill>
                  <a:schemeClr val="bg1"/>
                </a:solidFill>
              </a:rPr>
              <a:t>Abate</a:t>
            </a:r>
            <a:r>
              <a:rPr lang="nl-NL" sz="3200" dirty="0" smtClean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" name="Picture 5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6171" y="2908810"/>
            <a:ext cx="2169533" cy="324536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104456" cy="15121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Prof. dr. Heino Falcke</a:t>
            </a: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Professor of radio astronomy and </a:t>
            </a: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astroparticle physics </a:t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279" y="2852936"/>
            <a:ext cx="2197317" cy="335711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3312368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Esther Gebhardt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secretary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865697"/>
            <a:ext cx="2401731" cy="3331593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Evert Glebbeek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Postdoc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Documents and Settings\secr\My Documents\My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96952"/>
            <a:ext cx="1709911" cy="268221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374441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Prof. dr. Paul Groot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1600" noProof="0" dirty="0" smtClean="0">
                <a:solidFill>
                  <a:schemeClr val="bg1"/>
                </a:solidFill>
              </a:rPr>
              <a:t>Head of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852936"/>
            <a:ext cx="2401731" cy="335711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10445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Marijke Haverkorn</a:t>
            </a:r>
            <a:endParaRPr lang="nl-NL" sz="1600" noProof="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Assistant Professor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09812"/>
            <a:ext cx="2401731" cy="324336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Marianne Heida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</a:t>
            </a:r>
            <a:r>
              <a:rPr kumimoji="0" lang="nl-NL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516406"/>
            <a:ext cx="2000369" cy="203017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032448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Jörg R. Hörandel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Assistant</a:t>
            </a:r>
            <a:r>
              <a:rPr kumimoji="0" lang="nl-NL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Professor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328" y="2852936"/>
            <a:ext cx="2305219" cy="335711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David Jones</a:t>
            </a: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Postdoc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sp>
        <p:nvSpPr>
          <p:cNvPr id="11266" name="AutoShape 2" descr="imap://marjaduifje@post.science.ru.nl:993/fetch%3EUID%3E.INBOX%3E3391/;section=2.2?part=1.2.2&amp;filename=picForTrain.jpg"/>
          <p:cNvSpPr>
            <a:spLocks noChangeAspect="1" noChangeArrowheads="1"/>
          </p:cNvSpPr>
          <p:nvPr/>
        </p:nvSpPr>
        <p:spPr bwMode="auto">
          <a:xfrm>
            <a:off x="155575" y="-2193925"/>
            <a:ext cx="3857625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67" name="Picture 3" descr="Z:\Astro\FOTOOS\David J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3"/>
            <a:ext cx="2337259" cy="2952327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3312368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Peter Jonker</a:t>
            </a:r>
            <a:endParaRPr lang="nl-NL" sz="16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Assistant Professor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Z:\Astro\FOTOOS\pasfotos\Jonker_P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99" y="2852936"/>
            <a:ext cx="1919405" cy="30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Marc Klein Wolt</a:t>
            </a: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Assistant Professor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Scientific Program Manager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pasfotos\Marc_Klein_Wol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89" y="2780928"/>
            <a:ext cx="26566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Prof. dr. Bram Achterberg</a:t>
            </a:r>
          </a:p>
          <a:p>
            <a:pPr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Professor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468728"/>
            <a:ext cx="2401731" cy="2125531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3312368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Elmar Körding</a:t>
            </a:r>
          </a:p>
          <a:p>
            <a:pPr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Assistant Professor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0675" y="2852936"/>
            <a:ext cx="2340524" cy="335711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>
                <a:solidFill>
                  <a:schemeClr val="bg1"/>
                </a:solidFill>
              </a:rPr>
              <a:t>Thomas </a:t>
            </a:r>
            <a:r>
              <a:rPr lang="nl-NL" sz="3200" dirty="0" err="1">
                <a:solidFill>
                  <a:schemeClr val="bg1"/>
                </a:solidFill>
              </a:rPr>
              <a:t>Kupfer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" name="Picture 5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08810"/>
            <a:ext cx="2401731" cy="3245368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3960440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Prof. dr. Jan Kuijpers</a:t>
            </a:r>
            <a:endParaRPr lang="nl-NL" sz="1600" noProof="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Emeritus Professor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5546"/>
            <a:ext cx="2401731" cy="3211895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3312368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Søren Larsen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Assistant</a:t>
            </a:r>
            <a:r>
              <a:rPr kumimoji="0" lang="nl-NL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Professor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0" name="Picture 2" descr="Z:\Astro\FOTOOS\foto's 2013\Larsen, 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2373216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Sally </a:t>
            </a:r>
            <a:r>
              <a:rPr lang="nl-NL" sz="3200" noProof="0" dirty="0" err="1" smtClean="0">
                <a:solidFill>
                  <a:schemeClr val="bg1"/>
                </a:solidFill>
              </a:rPr>
              <a:t>MacFarlane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Z:\Astro\FOTOOS\Sally_Macfarl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068960"/>
            <a:ext cx="2107884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Monika Moscibrodzka</a:t>
            </a: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Postdoc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10241" name="Picture 1" descr="Z:\Astro\FOTOOS\Monika Moscibrod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2223556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104456" cy="19442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Prof. dr. Gijs Nelemans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Associate Professor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279" y="2997663"/>
            <a:ext cx="2197317" cy="3067662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Anna </a:t>
            </a:r>
            <a:r>
              <a:rPr lang="nl-NL" sz="3200" noProof="0" dirty="0" err="1" smtClean="0">
                <a:solidFill>
                  <a:schemeClr val="bg1"/>
                </a:solidFill>
              </a:rPr>
              <a:t>Nelles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</a:t>
            </a:r>
            <a:r>
              <a:rPr kumimoji="0" lang="nl-NL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212652"/>
            <a:ext cx="2000369" cy="263768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Pim van Oirschot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" name="Picture 5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2732" y="2852936"/>
            <a:ext cx="2076410" cy="335711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3312368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Onno Pols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Assistant Professor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Z:\Astro\FOTOOS\pasfotos\Pols, Onno Assistant Profess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2401994" cy="319774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Prof.dr. Conny Aerts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Professor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Z:\Astro\FOTOOS\pasfotos\Aerts_Co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23368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Hamid </a:t>
            </a:r>
            <a:r>
              <a:rPr lang="nl-NL" sz="3200" dirty="0" smtClean="0">
                <a:solidFill>
                  <a:schemeClr val="bg1"/>
                </a:solidFill>
              </a:rPr>
              <a:t>Pourshaghaghi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Postdoc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scholar.google.com/citations?view_op=view_photo&amp;user=FDDJXSIAAAAJ&amp;citp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068960"/>
            <a:ext cx="2232248" cy="27003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</a:t>
            </a:r>
            <a:r>
              <a:rPr lang="nl-NL" sz="3200" dirty="0" smtClean="0">
                <a:solidFill>
                  <a:schemeClr val="bg1"/>
                </a:solidFill>
              </a:rPr>
              <a:t>Vanna Pugliese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Postdoc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145" name="Picture 1" descr="Z:\Astro\FOTOOS\foto's 2013\Pugliese, V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52936"/>
            <a:ext cx="2394732" cy="348792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err="1" smtClean="0">
                <a:solidFill>
                  <a:schemeClr val="bg1"/>
                </a:solidFill>
              </a:rPr>
              <a:t>Tjibaria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Pijloo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09" name="Picture 1" descr="Z:\Astro\FOTOOS\Tjibaria Pijl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2156217" cy="294709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Dr. Jörg Rachen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Scientist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3" name="Picture 1" descr="Z:\Astro\FOTOOS\Jörg Ra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2049569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Serena </a:t>
            </a:r>
            <a:r>
              <a:rPr lang="nl-NL" sz="3200" noProof="0" dirty="0" err="1" smtClean="0">
                <a:solidFill>
                  <a:schemeClr val="bg1"/>
                </a:solidFill>
              </a:rPr>
              <a:t>Repetto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Repetto.jpg"/>
          <p:cNvPicPr>
            <a:picLocks noChangeAspect="1" noChangeArrowheads="1"/>
          </p:cNvPicPr>
          <p:nvPr/>
        </p:nvPicPr>
        <p:blipFill>
          <a:blip r:embed="rId2" cstate="print"/>
          <a:srcRect l="6783" r="19914" b="13889"/>
          <a:stretch>
            <a:fillRect/>
          </a:stretch>
        </p:blipFill>
        <p:spPr bwMode="auto">
          <a:xfrm>
            <a:off x="5508104" y="3212975"/>
            <a:ext cx="2088232" cy="281457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Pim </a:t>
            </a:r>
            <a:r>
              <a:rPr lang="nl-NL" sz="3200" noProof="0" dirty="0" err="1" smtClean="0">
                <a:solidFill>
                  <a:schemeClr val="bg1"/>
                </a:solidFill>
              </a:rPr>
              <a:t>Schellart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" name="Picture 5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876152"/>
            <a:ext cx="2401731" cy="331068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>
                <a:solidFill>
                  <a:schemeClr val="bg1"/>
                </a:solidFill>
              </a:rPr>
              <a:t>Johannes </a:t>
            </a:r>
            <a:r>
              <a:rPr lang="nl-NL" sz="3200" dirty="0" err="1">
                <a:solidFill>
                  <a:schemeClr val="bg1"/>
                </a:solidFill>
              </a:rPr>
              <a:t>Schulz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</a:t>
            </a:r>
            <a:r>
              <a:rPr kumimoji="0" lang="nl-NL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" name="Picture 5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96394"/>
            <a:ext cx="2401731" cy="3070199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err="1" smtClean="0">
                <a:solidFill>
                  <a:schemeClr val="bg1"/>
                </a:solidFill>
              </a:rPr>
              <a:t>Sweta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Shah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</a:t>
            </a:r>
            <a:r>
              <a:rPr kumimoji="0" lang="nl-NL" sz="16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" name="Picture 5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3345" y="2852936"/>
            <a:ext cx="2155185" cy="335711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Sander Ter Veen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" name="Picture 5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7974" y="2852936"/>
            <a:ext cx="2205927" cy="335711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Satyendra Thoudam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Postdoc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6" name="Picture 5" descr="paul_groot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304" y="2852936"/>
            <a:ext cx="2395266" cy="3357116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Amin Aminaei</a:t>
            </a: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Postdoc / Technical Engineer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045252"/>
            <a:ext cx="2000369" cy="2972483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Dr. Remo Tilanus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Program Manager </a:t>
            </a:r>
            <a:r>
              <a:rPr lang="en-US" sz="1600" dirty="0" err="1" smtClean="0">
                <a:solidFill>
                  <a:schemeClr val="bg1"/>
                </a:solidFill>
              </a:rPr>
              <a:t>mmVLBI</a:t>
            </a:r>
            <a:r>
              <a:rPr lang="en-US" sz="1600" dirty="0" smtClean="0">
                <a:solidFill>
                  <a:schemeClr val="bg1"/>
                </a:solidFill>
              </a:rPr>
              <a:t> and Event Horizon Telescope </a:t>
            </a: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remo­_tila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1432445" cy="197423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err="1" smtClean="0">
                <a:solidFill>
                  <a:schemeClr val="bg1"/>
                </a:solidFill>
              </a:rPr>
              <a:t>Sjoert</a:t>
            </a:r>
            <a:r>
              <a:rPr lang="nl-NL" sz="3200" noProof="0" dirty="0" smtClean="0">
                <a:solidFill>
                  <a:schemeClr val="bg1"/>
                </a:solidFill>
              </a:rPr>
              <a:t> van Velzen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Z:\Astro\FOTOOS\SjoertvVelze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96952"/>
            <a:ext cx="1944216" cy="2883259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10445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Prof. dr. Frank Verbunt</a:t>
            </a:r>
            <a:endParaRPr lang="nl-NL" sz="1600" noProof="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Professor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048072"/>
            <a:ext cx="2401731" cy="2966844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>
                <a:solidFill>
                  <a:schemeClr val="bg1"/>
                </a:solidFill>
              </a:rPr>
              <a:t>Sander Walg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Z:\Astro\FOTOOS\Sander_Wa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2160240" cy="310641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>
                <a:solidFill>
                  <a:schemeClr val="bg1"/>
                </a:solidFill>
              </a:rPr>
              <a:t>Thomas Wijnen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thomas_wij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068960"/>
            <a:ext cx="2379924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err="1" smtClean="0">
                <a:solidFill>
                  <a:schemeClr val="bg1"/>
                </a:solidFill>
              </a:rPr>
              <a:t>Payaswini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Saikia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pasfotos\Saikia_Payasw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52" y="3080659"/>
            <a:ext cx="2261363" cy="25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113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err="1" smtClean="0">
                <a:solidFill>
                  <a:schemeClr val="bg1"/>
                </a:solidFill>
              </a:rPr>
              <a:t>Sarka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Wykes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3074" name="Picture 2" descr="Z:\Astro\FOTOOS\Sarka.TIF"/>
          <p:cNvPicPr>
            <a:picLocks noChangeAspect="1" noChangeArrowheads="1"/>
          </p:cNvPicPr>
          <p:nvPr/>
        </p:nvPicPr>
        <p:blipFill>
          <a:blip r:embed="rId3" cstate="print">
            <a:lum bright="-1000" contrast="19000"/>
          </a:blip>
          <a:srcRect/>
          <a:stretch>
            <a:fillRect/>
          </a:stretch>
        </p:blipFill>
        <p:spPr bwMode="auto">
          <a:xfrm>
            <a:off x="5292080" y="3068959"/>
            <a:ext cx="2232248" cy="287003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Dr. Steven Bloemen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err="1" smtClean="0">
                <a:solidFill>
                  <a:schemeClr val="bg1"/>
                </a:solidFill>
              </a:rPr>
              <a:t>PostDoc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35" y="2961654"/>
            <a:ext cx="3559261" cy="267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4995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Dr. </a:t>
            </a:r>
            <a:r>
              <a:rPr lang="nl-NL" sz="3200" dirty="0" err="1" smtClean="0">
                <a:solidFill>
                  <a:schemeClr val="bg1"/>
                </a:solidFill>
              </a:rPr>
              <a:t>Shaon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Ghosh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err="1" smtClean="0">
                <a:solidFill>
                  <a:schemeClr val="bg1"/>
                </a:solidFill>
              </a:rPr>
              <a:t>PostDoc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Shaon Gho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t="14250" r="9960" b="25594"/>
          <a:stretch/>
        </p:blipFill>
        <p:spPr bwMode="auto">
          <a:xfrm>
            <a:off x="5148064" y="2636910"/>
            <a:ext cx="2376264" cy="32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4995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608512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err="1" smtClean="0">
                <a:solidFill>
                  <a:schemeClr val="bg1"/>
                </a:solidFill>
              </a:rPr>
              <a:t>Raquel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Fraga-Encinas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Z:\Astro\FOTOOS\pasfotos\Fraga_Encinas_Racq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65969"/>
            <a:ext cx="2137172" cy="25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4995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Dr. Anya Bilous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Postdoc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13313" name="Picture 1" descr="Z:\Astro\FOTOOS\Anna Bil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2245386" cy="313950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Jan van </a:t>
            </a:r>
            <a:r>
              <a:rPr lang="nl-NL" sz="3200" dirty="0" err="1">
                <a:solidFill>
                  <a:schemeClr val="bg1"/>
                </a:solidFill>
              </a:rPr>
              <a:t>Roestel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pasfotos\Roestel_Jan_v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71898"/>
            <a:ext cx="1872208" cy="26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4995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608512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err="1" smtClean="0">
                <a:solidFill>
                  <a:schemeClr val="bg1"/>
                </a:solidFill>
              </a:rPr>
              <a:t>Roque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</a:rPr>
              <a:t>Ruiz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Carmona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pasfotos\Ruiz_Ro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76" y="2996952"/>
            <a:ext cx="18059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4995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err="1" smtClean="0">
                <a:solidFill>
                  <a:schemeClr val="bg1"/>
                </a:solidFill>
              </a:rPr>
              <a:t>Andrei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Igoshev</a:t>
            </a:r>
            <a:r>
              <a:rPr lang="nl-NL" sz="3200" dirty="0">
                <a:solidFill>
                  <a:schemeClr val="bg1"/>
                </a:solidFill>
              </a:rPr>
              <a:t>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pasfotos\Igoshev_Andr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34" y="2852936"/>
            <a:ext cx="2180332" cy="26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73041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>
                <a:solidFill>
                  <a:schemeClr val="bg1"/>
                </a:solidFill>
              </a:rPr>
              <a:t>Thomas Wevers 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pasfotos\Wevers_Tho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9504"/>
            <a:ext cx="2196618" cy="26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73041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Ester </a:t>
            </a:r>
            <a:r>
              <a:rPr lang="nl-NL" sz="3200" dirty="0" err="1" smtClean="0">
                <a:solidFill>
                  <a:schemeClr val="bg1"/>
                </a:solidFill>
              </a:rPr>
              <a:t>Aranzana</a:t>
            </a:r>
            <a:r>
              <a:rPr lang="nl-NL" sz="3200" dirty="0" smtClean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Z:\Astro\FOTOOS\pasfotos\Aranzana_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99912"/>
            <a:ext cx="2135698" cy="27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80179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Dr. Antonio </a:t>
            </a:r>
            <a:r>
              <a:rPr lang="nl-NL" sz="3200" dirty="0" err="1" smtClean="0">
                <a:solidFill>
                  <a:schemeClr val="bg1"/>
                </a:solidFill>
              </a:rPr>
              <a:t>Bonardi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Postdoc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Z:\Astro\FOTOOS\pasfotos\Bonardi_Anton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016223" cy="25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01473"/>
      </p:ext>
    </p:extLst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err="1" smtClean="0">
                <a:solidFill>
                  <a:schemeClr val="bg1"/>
                </a:solidFill>
              </a:rPr>
              <a:t>Calender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7632848" cy="39604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tabLst>
                <a:tab pos="3657600" algn="l"/>
              </a:tabLst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01295"/>
              </p:ext>
            </p:extLst>
          </p:nvPr>
        </p:nvGraphicFramePr>
        <p:xfrm>
          <a:off x="467544" y="2492896"/>
          <a:ext cx="8208912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  <a:gridCol w="288032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ahoma"/>
                          <a:ea typeface="Times New Roman"/>
                        </a:rPr>
                        <a:t>Opening hours secretariat </a:t>
                      </a:r>
                      <a:r>
                        <a:rPr lang="en-US" sz="1800" baseline="0" dirty="0" smtClean="0">
                          <a:effectLst/>
                          <a:latin typeface="Tahoma"/>
                          <a:ea typeface="Times New Roman"/>
                        </a:rPr>
                        <a:t>August 4 – August 15</a:t>
                      </a:r>
                      <a:endParaRPr lang="en-US" sz="1800" baseline="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Tahoma"/>
                          <a:ea typeface="Times New Roman"/>
                        </a:rPr>
                        <a:t>Monday – </a:t>
                      </a:r>
                      <a:r>
                        <a:rPr lang="en-US" sz="1800" baseline="0" dirty="0" smtClean="0">
                          <a:effectLst/>
                          <a:latin typeface="Tahoma"/>
                          <a:ea typeface="Times New Roman"/>
                        </a:rPr>
                        <a:t>Wednesday + Friday: 08.30 </a:t>
                      </a:r>
                      <a:r>
                        <a:rPr lang="en-US" sz="1800" baseline="0" dirty="0" err="1" smtClean="0">
                          <a:effectLst/>
                          <a:latin typeface="Tahoma"/>
                          <a:ea typeface="Times New Roman"/>
                        </a:rPr>
                        <a:t>hrs</a:t>
                      </a:r>
                      <a:r>
                        <a:rPr lang="en-US" sz="1800" baseline="0" dirty="0" smtClean="0">
                          <a:effectLst/>
                          <a:latin typeface="Tahoma"/>
                          <a:ea typeface="Times New Roman"/>
                        </a:rPr>
                        <a:t> – </a:t>
                      </a:r>
                      <a:r>
                        <a:rPr lang="en-US" sz="1800" baseline="0" dirty="0" smtClean="0">
                          <a:effectLst/>
                          <a:latin typeface="Tahoma"/>
                          <a:ea typeface="Times New Roman"/>
                        </a:rPr>
                        <a:t>17.00 </a:t>
                      </a:r>
                      <a:r>
                        <a:rPr lang="en-US" sz="1800" baseline="0" dirty="0" err="1" smtClean="0">
                          <a:effectLst/>
                          <a:latin typeface="Tahoma"/>
                          <a:ea typeface="Times New Roman"/>
                        </a:rPr>
                        <a:t>hrs</a:t>
                      </a:r>
                      <a:endParaRPr lang="en-US" sz="1800" baseline="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Tahoma"/>
                          <a:ea typeface="Times New Roman"/>
                        </a:rPr>
                        <a:t>Thursday 08.30 – 12.30 </a:t>
                      </a:r>
                      <a:r>
                        <a:rPr lang="en-US" sz="1800" baseline="0" dirty="0" err="1" smtClean="0">
                          <a:effectLst/>
                          <a:latin typeface="Tahoma"/>
                          <a:ea typeface="Times New Roman"/>
                        </a:rPr>
                        <a:t>hrs</a:t>
                      </a:r>
                      <a:endParaRPr lang="en-US" sz="120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ahoma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ahoma"/>
                          <a:ea typeface="Times New Roman"/>
                        </a:rPr>
                        <a:t>Cisca </a:t>
                      </a:r>
                      <a:r>
                        <a:rPr lang="en-US" sz="1400" dirty="0">
                          <a:effectLst/>
                          <a:latin typeface="Tahoma"/>
                          <a:ea typeface="Times New Roman"/>
                        </a:rPr>
                        <a:t>is on holiday from July 14 until August 8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Times New Roman"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Times New Roman"/>
                        </a:rPr>
                        <a:t>Esther is on holiday from July 28 until August 15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itstream Vera Serif"/>
                          <a:ea typeface="Times New Roman"/>
                          <a:cs typeface="Arial"/>
                        </a:rPr>
                        <a:t> 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/>
                          <a:ea typeface="Times New Roman"/>
                        </a:rPr>
                        <a:t>Marja is on holiday from August 21 until September 19</a:t>
                      </a:r>
                      <a:endParaRPr lang="nl-NL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0645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608512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Christiaan Brinkerink </a:t>
            </a:r>
            <a:r>
              <a:rPr lang="nl-NL" sz="3200" dirty="0">
                <a:solidFill>
                  <a:schemeClr val="bg1"/>
                </a:solidFill>
              </a:rPr>
              <a:t>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Z:\Astro\FOTOOS\Christiaan Brinker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1959663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noProof="0" dirty="0" smtClean="0">
                <a:solidFill>
                  <a:schemeClr val="bg1"/>
                </a:solidFill>
              </a:rPr>
              <a:t>Dr. </a:t>
            </a:r>
            <a:r>
              <a:rPr lang="nl-NL" sz="3200" dirty="0" smtClean="0">
                <a:solidFill>
                  <a:schemeClr val="bg1"/>
                </a:solidFill>
              </a:rPr>
              <a:t>Stijn </a:t>
            </a:r>
            <a:r>
              <a:rPr lang="nl-NL" sz="3200" dirty="0" err="1" smtClean="0">
                <a:solidFill>
                  <a:schemeClr val="bg1"/>
                </a:solidFill>
              </a:rPr>
              <a:t>Buitink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Postdoc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2050" name="Picture 2" descr="Z:\Astro\FOTOOS\Stijn_Buit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2020614" cy="268432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Department of Astrophysics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4536504" cy="648072"/>
          </a:xfrm>
          <a:ln>
            <a:noFill/>
          </a:ln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Employees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 noChangeAspect="1"/>
          </p:cNvSpPr>
          <p:nvPr/>
        </p:nvSpPr>
        <p:spPr>
          <a:xfrm>
            <a:off x="899592" y="2636912"/>
            <a:ext cx="4464496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sz="3200" noProof="0" dirty="0" err="1" smtClean="0">
                <a:solidFill>
                  <a:schemeClr val="bg1"/>
                </a:solidFill>
              </a:rPr>
              <a:t>Linjie</a:t>
            </a:r>
            <a:r>
              <a:rPr lang="nl-NL" sz="3200" noProof="0" dirty="0" smtClean="0">
                <a:solidFill>
                  <a:schemeClr val="bg1"/>
                </a:solidFill>
              </a:rPr>
              <a:t> Chen </a:t>
            </a:r>
            <a:r>
              <a:rPr lang="nl-NL" sz="3200" dirty="0">
                <a:solidFill>
                  <a:schemeClr val="bg1"/>
                </a:solidFill>
              </a:rPr>
              <a:t>MSc.</a:t>
            </a:r>
            <a:endParaRPr lang="nl-NL" sz="3200" noProof="0" dirty="0" smtClean="0">
              <a:solidFill>
                <a:schemeClr val="bg1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1600" dirty="0" smtClean="0">
                <a:solidFill>
                  <a:schemeClr val="bg1"/>
                </a:solidFill>
              </a:rPr>
              <a:t>PhD Student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paul_groot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753" y="3182737"/>
            <a:ext cx="2000369" cy="2697514"/>
          </a:xfrm>
          <a:prstGeom prst="rect">
            <a:avLst/>
          </a:prstGeom>
        </p:spPr>
      </p:pic>
      <p:pic>
        <p:nvPicPr>
          <p:cNvPr id="2050" name="Picture 2" descr="Z:\Astro\FOTOOS\IMG_0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2113796" cy="3106092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noFill/>
        </a:ln>
      </a:spPr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sz="3200" noProof="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6829</TotalTime>
  <Words>707</Words>
  <Application>Microsoft Office PowerPoint</Application>
  <PresentationFormat>Diavoorstelling (4:3)</PresentationFormat>
  <Paragraphs>338</Paragraphs>
  <Slides>66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66</vt:i4>
      </vt:variant>
    </vt:vector>
  </HeadingPairs>
  <TitlesOfParts>
    <vt:vector size="67" baseType="lpstr">
      <vt:lpstr>Office Theme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  <vt:lpstr>Department of Astrophysics</vt:lpstr>
    </vt:vector>
  </TitlesOfParts>
  <Company>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secr</dc:creator>
  <cp:lastModifiedBy>Marja van Duijvenvoorde</cp:lastModifiedBy>
  <cp:revision>190</cp:revision>
  <dcterms:created xsi:type="dcterms:W3CDTF">2012-10-01T13:44:57Z</dcterms:created>
  <dcterms:modified xsi:type="dcterms:W3CDTF">2014-08-06T06:44:14Z</dcterms:modified>
</cp:coreProperties>
</file>