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3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4 knowledge transfer workshop, 17-02-2022                                                             Christiaan Brinkerink (RRL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51205">
              <a:defRPr sz="3276"/>
            </a:lvl1pPr>
          </a:lstStyle>
          <a:p>
            <a:pPr/>
            <a:r>
              <a:t>PR4 knowledge transfer workshop, 17-02-2022                                                             Christiaan Brinkerink (RRL)</a:t>
            </a:r>
          </a:p>
        </p:txBody>
      </p:sp>
      <p:sp>
        <p:nvSpPr>
          <p:cNvPr id="152" name="Radio Interferometry for Rocket Position Reconstruc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Radio Interferometry for Rocket Position Reconstruction</a:t>
            </a:r>
          </a:p>
        </p:txBody>
      </p:sp>
      <p:sp>
        <p:nvSpPr>
          <p:cNvPr id="153" name="The basics, the challenges and the (possible) solution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basics, the challenges and the (possible) solutions</a:t>
            </a:r>
          </a:p>
        </p:txBody>
      </p:sp>
      <p:pic>
        <p:nvPicPr>
          <p:cNvPr id="154" name="Radboud_Radio_Lab_Logo_FC_forblackBG.png" descr="Radboud_Radio_Lab_Logo_FC_forblack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9413" y="9401086"/>
            <a:ext cx="4041674" cy="2138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15" name="‘Tracking the phase’: monitoring the changing range of the rocket from each antenna on each ground station separatel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‘Tracking the phase’: monitoring the changing range of the rocket from each antenna on each ground station separately</a:t>
            </a:r>
          </a:p>
        </p:txBody>
      </p:sp>
      <p:sp>
        <p:nvSpPr>
          <p:cNvPr id="416" name="Wi-Fi"/>
          <p:cNvSpPr/>
          <p:nvPr/>
        </p:nvSpPr>
        <p:spPr>
          <a:xfrm rot="5400000">
            <a:off x="2736693" y="7806528"/>
            <a:ext cx="3038413" cy="2145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accent1">
              <a:lumOff val="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23" name="Group"/>
          <p:cNvGrpSpPr/>
          <p:nvPr/>
        </p:nvGrpSpPr>
        <p:grpSpPr>
          <a:xfrm rot="16200000">
            <a:off x="1506896" y="9192151"/>
            <a:ext cx="2588460" cy="263970"/>
            <a:chOff x="0" y="0"/>
            <a:chExt cx="2588459" cy="263968"/>
          </a:xfrm>
        </p:grpSpPr>
        <p:sp>
          <p:nvSpPr>
            <p:cNvPr id="417" name="Rectangle"/>
            <p:cNvSpPr/>
            <p:nvPr/>
          </p:nvSpPr>
          <p:spPr>
            <a:xfrm>
              <a:off x="75997" y="-1"/>
              <a:ext cx="1773061" cy="2639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8" name="Triangle"/>
            <p:cNvSpPr/>
            <p:nvPr/>
          </p:nvSpPr>
          <p:spPr>
            <a:xfrm rot="5400000">
              <a:off x="2089156" y="-235335"/>
              <a:ext cx="263970" cy="7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9" name="Rectangle"/>
            <p:cNvSpPr/>
            <p:nvPr/>
          </p:nvSpPr>
          <p:spPr>
            <a:xfrm>
              <a:off x="1662815" y="7346"/>
              <a:ext cx="82447" cy="6451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20" name="Rectangle"/>
            <p:cNvSpPr/>
            <p:nvPr/>
          </p:nvSpPr>
          <p:spPr>
            <a:xfrm>
              <a:off x="1662815" y="192113"/>
              <a:ext cx="82447" cy="645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21" name="Rectangle"/>
            <p:cNvSpPr/>
            <p:nvPr/>
          </p:nvSpPr>
          <p:spPr>
            <a:xfrm>
              <a:off x="1662815" y="99729"/>
              <a:ext cx="82447" cy="64510"/>
            </a:xfrm>
            <a:prstGeom prst="rect">
              <a:avLst/>
            </a:prstGeom>
            <a:solidFill>
              <a:schemeClr val="accent1">
                <a:lumOff val="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22" name="Trapezium"/>
            <p:cNvSpPr/>
            <p:nvPr/>
          </p:nvSpPr>
          <p:spPr>
            <a:xfrm rot="5400000">
              <a:off x="-48188" y="96367"/>
              <a:ext cx="167609" cy="71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39" name="Group"/>
          <p:cNvGrpSpPr/>
          <p:nvPr/>
        </p:nvGrpSpPr>
        <p:grpSpPr>
          <a:xfrm>
            <a:off x="17805400" y="8607554"/>
            <a:ext cx="1942528" cy="1433164"/>
            <a:chOff x="0" y="0"/>
            <a:chExt cx="1942527" cy="1433162"/>
          </a:xfrm>
        </p:grpSpPr>
        <p:sp>
          <p:nvSpPr>
            <p:cNvPr id="424" name="GS1"/>
            <p:cNvSpPr/>
            <p:nvPr/>
          </p:nvSpPr>
          <p:spPr>
            <a:xfrm>
              <a:off x="454633" y="950598"/>
              <a:ext cx="1033260" cy="482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GS1</a:t>
              </a:r>
            </a:p>
          </p:txBody>
        </p:sp>
        <p:sp>
          <p:nvSpPr>
            <p:cNvPr id="425" name="Line"/>
            <p:cNvSpPr/>
            <p:nvPr/>
          </p:nvSpPr>
          <p:spPr>
            <a:xfrm>
              <a:off x="212255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6" name="Line"/>
            <p:cNvSpPr/>
            <p:nvPr/>
          </p:nvSpPr>
          <p:spPr>
            <a:xfrm>
              <a:off x="1374234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7" name="Line"/>
            <p:cNvSpPr/>
            <p:nvPr/>
          </p:nvSpPr>
          <p:spPr>
            <a:xfrm flipV="1">
              <a:off x="1374233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8" name="Line"/>
            <p:cNvSpPr/>
            <p:nvPr/>
          </p:nvSpPr>
          <p:spPr>
            <a:xfrm flipV="1">
              <a:off x="578624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9" name="Line"/>
            <p:cNvSpPr/>
            <p:nvPr/>
          </p:nvSpPr>
          <p:spPr>
            <a:xfrm flipV="1">
              <a:off x="1002260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0" name="Line"/>
            <p:cNvSpPr/>
            <p:nvPr/>
          </p:nvSpPr>
          <p:spPr>
            <a:xfrm flipV="1">
              <a:off x="20665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1" name="Line"/>
            <p:cNvSpPr/>
            <p:nvPr/>
          </p:nvSpPr>
          <p:spPr>
            <a:xfrm flipV="1">
              <a:off x="100226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1735875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3" name="Line"/>
            <p:cNvSpPr/>
            <p:nvPr/>
          </p:nvSpPr>
          <p:spPr>
            <a:xfrm flipV="1">
              <a:off x="206651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4" name="Line"/>
            <p:cNvSpPr/>
            <p:nvPr/>
          </p:nvSpPr>
          <p:spPr>
            <a:xfrm flipH="1" flipV="1">
              <a:off x="0" y="0"/>
              <a:ext cx="206652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991928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6" name="Line"/>
            <p:cNvSpPr/>
            <p:nvPr/>
          </p:nvSpPr>
          <p:spPr>
            <a:xfrm flipH="1" flipV="1">
              <a:off x="785276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7" name="Line"/>
            <p:cNvSpPr/>
            <p:nvPr/>
          </p:nvSpPr>
          <p:spPr>
            <a:xfrm flipV="1">
              <a:off x="1735875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8" name="Line"/>
            <p:cNvSpPr/>
            <p:nvPr/>
          </p:nvSpPr>
          <p:spPr>
            <a:xfrm flipH="1" flipV="1">
              <a:off x="1529223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440" name="Stationary rocket,…"/>
          <p:cNvSpPr txBox="1"/>
          <p:nvPr/>
        </p:nvSpPr>
        <p:spPr>
          <a:xfrm>
            <a:off x="1142999" y="10852911"/>
            <a:ext cx="5562601" cy="130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Stationary rocket,</a:t>
            </a:r>
          </a:p>
          <a:p>
            <a:pPr>
              <a:defRPr sz="4000"/>
            </a:pPr>
            <a:r>
              <a:t>transmitting at 434 MHz</a:t>
            </a:r>
          </a:p>
        </p:txBody>
      </p:sp>
      <p:sp>
        <p:nvSpPr>
          <p:cNvPr id="441" name="“I measure a frequency of 434 MHz:…"/>
          <p:cNvSpPr txBox="1"/>
          <p:nvPr/>
        </p:nvSpPr>
        <p:spPr>
          <a:xfrm>
            <a:off x="14574488" y="10852911"/>
            <a:ext cx="8404353" cy="130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“I measure a frequency of 434 MHz:</a:t>
            </a:r>
          </a:p>
          <a:p>
            <a:pPr>
              <a:defRPr sz="4000"/>
            </a:pPr>
            <a:r>
              <a:t>the rocket’s range is stationary”</a:t>
            </a:r>
          </a:p>
        </p:txBody>
      </p:sp>
      <p:sp>
        <p:nvSpPr>
          <p:cNvPr id="442" name="1"/>
          <p:cNvSpPr txBox="1"/>
          <p:nvPr/>
        </p:nvSpPr>
        <p:spPr>
          <a:xfrm>
            <a:off x="12789153" y="440229"/>
            <a:ext cx="1244093" cy="24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>
                <a:solidFill>
                  <a:srgbClr val="434343"/>
                </a:solidFill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45" name="‘Tracking the phase’: monitoring the changing range of the rocket from each antenna on each ground station separatel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‘Tracking the phase’: monitoring the changing range of the rocket from each antenna on each ground station separately</a:t>
            </a:r>
          </a:p>
        </p:txBody>
      </p:sp>
      <p:sp>
        <p:nvSpPr>
          <p:cNvPr id="446" name="Wi-Fi"/>
          <p:cNvSpPr/>
          <p:nvPr/>
        </p:nvSpPr>
        <p:spPr>
          <a:xfrm rot="5400000">
            <a:off x="3854293" y="7303884"/>
            <a:ext cx="3038413" cy="2145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accent1">
              <a:lumOff val="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53" name="Group"/>
          <p:cNvGrpSpPr/>
          <p:nvPr/>
        </p:nvGrpSpPr>
        <p:grpSpPr>
          <a:xfrm rot="14631066">
            <a:off x="2630070" y="8670969"/>
            <a:ext cx="2588460" cy="263970"/>
            <a:chOff x="0" y="0"/>
            <a:chExt cx="2588459" cy="263968"/>
          </a:xfrm>
        </p:grpSpPr>
        <p:sp>
          <p:nvSpPr>
            <p:cNvPr id="447" name="Rectangle"/>
            <p:cNvSpPr/>
            <p:nvPr/>
          </p:nvSpPr>
          <p:spPr>
            <a:xfrm>
              <a:off x="75997" y="-1"/>
              <a:ext cx="1773061" cy="2639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8" name="Triangle"/>
            <p:cNvSpPr/>
            <p:nvPr/>
          </p:nvSpPr>
          <p:spPr>
            <a:xfrm rot="5400000">
              <a:off x="2089156" y="-235335"/>
              <a:ext cx="263970" cy="7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49" name="Rectangle"/>
            <p:cNvSpPr/>
            <p:nvPr/>
          </p:nvSpPr>
          <p:spPr>
            <a:xfrm>
              <a:off x="1662815" y="7346"/>
              <a:ext cx="82447" cy="6451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0" name="Rectangle"/>
            <p:cNvSpPr/>
            <p:nvPr/>
          </p:nvSpPr>
          <p:spPr>
            <a:xfrm>
              <a:off x="1662815" y="192113"/>
              <a:ext cx="82447" cy="645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1" name="Rectangle"/>
            <p:cNvSpPr/>
            <p:nvPr/>
          </p:nvSpPr>
          <p:spPr>
            <a:xfrm>
              <a:off x="1662815" y="99729"/>
              <a:ext cx="82447" cy="64510"/>
            </a:xfrm>
            <a:prstGeom prst="rect">
              <a:avLst/>
            </a:prstGeom>
            <a:solidFill>
              <a:schemeClr val="accent1">
                <a:lumOff val="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2" name="Trapezium"/>
            <p:cNvSpPr/>
            <p:nvPr/>
          </p:nvSpPr>
          <p:spPr>
            <a:xfrm rot="5400000">
              <a:off x="-48188" y="96367"/>
              <a:ext cx="167609" cy="71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69" name="Group"/>
          <p:cNvGrpSpPr/>
          <p:nvPr/>
        </p:nvGrpSpPr>
        <p:grpSpPr>
          <a:xfrm>
            <a:off x="17805399" y="8607554"/>
            <a:ext cx="1942529" cy="1433164"/>
            <a:chOff x="0" y="0"/>
            <a:chExt cx="1942527" cy="1433162"/>
          </a:xfrm>
        </p:grpSpPr>
        <p:sp>
          <p:nvSpPr>
            <p:cNvPr id="454" name="GS1"/>
            <p:cNvSpPr/>
            <p:nvPr/>
          </p:nvSpPr>
          <p:spPr>
            <a:xfrm>
              <a:off x="454633" y="950598"/>
              <a:ext cx="1033260" cy="482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GS1</a:t>
              </a:r>
            </a:p>
          </p:txBody>
        </p:sp>
        <p:sp>
          <p:nvSpPr>
            <p:cNvPr id="455" name="Line"/>
            <p:cNvSpPr/>
            <p:nvPr/>
          </p:nvSpPr>
          <p:spPr>
            <a:xfrm>
              <a:off x="212255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6" name="Line"/>
            <p:cNvSpPr/>
            <p:nvPr/>
          </p:nvSpPr>
          <p:spPr>
            <a:xfrm>
              <a:off x="1374234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7" name="Line"/>
            <p:cNvSpPr/>
            <p:nvPr/>
          </p:nvSpPr>
          <p:spPr>
            <a:xfrm flipV="1">
              <a:off x="1374233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8" name="Line"/>
            <p:cNvSpPr/>
            <p:nvPr/>
          </p:nvSpPr>
          <p:spPr>
            <a:xfrm flipV="1">
              <a:off x="578624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9" name="Line"/>
            <p:cNvSpPr/>
            <p:nvPr/>
          </p:nvSpPr>
          <p:spPr>
            <a:xfrm flipV="1">
              <a:off x="1002260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0" name="Line"/>
            <p:cNvSpPr/>
            <p:nvPr/>
          </p:nvSpPr>
          <p:spPr>
            <a:xfrm flipV="1">
              <a:off x="20665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1" name="Line"/>
            <p:cNvSpPr/>
            <p:nvPr/>
          </p:nvSpPr>
          <p:spPr>
            <a:xfrm flipV="1">
              <a:off x="100226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2" name="Line"/>
            <p:cNvSpPr/>
            <p:nvPr/>
          </p:nvSpPr>
          <p:spPr>
            <a:xfrm flipV="1">
              <a:off x="1735875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3" name="Line"/>
            <p:cNvSpPr/>
            <p:nvPr/>
          </p:nvSpPr>
          <p:spPr>
            <a:xfrm flipV="1">
              <a:off x="206651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4" name="Line"/>
            <p:cNvSpPr/>
            <p:nvPr/>
          </p:nvSpPr>
          <p:spPr>
            <a:xfrm flipH="1" flipV="1">
              <a:off x="0" y="0"/>
              <a:ext cx="206652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5" name="Line"/>
            <p:cNvSpPr/>
            <p:nvPr/>
          </p:nvSpPr>
          <p:spPr>
            <a:xfrm flipV="1">
              <a:off x="991928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6" name="Line"/>
            <p:cNvSpPr/>
            <p:nvPr/>
          </p:nvSpPr>
          <p:spPr>
            <a:xfrm flipH="1" flipV="1">
              <a:off x="785276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7" name="Line"/>
            <p:cNvSpPr/>
            <p:nvPr/>
          </p:nvSpPr>
          <p:spPr>
            <a:xfrm flipV="1">
              <a:off x="1735875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68" name="Line"/>
            <p:cNvSpPr/>
            <p:nvPr/>
          </p:nvSpPr>
          <p:spPr>
            <a:xfrm flipH="1" flipV="1">
              <a:off x="1529223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470" name="Moving rocket,…"/>
          <p:cNvSpPr txBox="1"/>
          <p:nvPr/>
        </p:nvSpPr>
        <p:spPr>
          <a:xfrm>
            <a:off x="1142999" y="10852911"/>
            <a:ext cx="5562601" cy="130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Moving rocket,</a:t>
            </a:r>
          </a:p>
          <a:p>
            <a:pPr>
              <a:defRPr sz="4000"/>
            </a:pPr>
            <a:r>
              <a:t>transmitting at 434 MHz</a:t>
            </a:r>
          </a:p>
        </p:txBody>
      </p:sp>
      <p:sp>
        <p:nvSpPr>
          <p:cNvPr id="471" name="“I measure a frequency of 433.9998 MHz:…"/>
          <p:cNvSpPr txBox="1"/>
          <p:nvPr/>
        </p:nvSpPr>
        <p:spPr>
          <a:xfrm>
            <a:off x="13938980" y="10852911"/>
            <a:ext cx="9675369" cy="130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“I measure a frequency of 433.9998 MHz:</a:t>
            </a:r>
          </a:p>
          <a:p>
            <a:pPr>
              <a:defRPr sz="4000"/>
            </a:pPr>
            <a:r>
              <a:t>the rocket is moving away at 138 m/s”</a:t>
            </a:r>
          </a:p>
        </p:txBody>
      </p:sp>
      <p:sp>
        <p:nvSpPr>
          <p:cNvPr id="472" name="Line"/>
          <p:cNvSpPr/>
          <p:nvPr/>
        </p:nvSpPr>
        <p:spPr>
          <a:xfrm flipH="1" flipV="1">
            <a:off x="4746327" y="10138308"/>
            <a:ext cx="217984" cy="52281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3" name="Line"/>
          <p:cNvSpPr/>
          <p:nvPr/>
        </p:nvSpPr>
        <p:spPr>
          <a:xfrm flipH="1" flipV="1">
            <a:off x="4644727" y="10201808"/>
            <a:ext cx="217984" cy="52281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4" name="Line"/>
          <p:cNvSpPr/>
          <p:nvPr/>
        </p:nvSpPr>
        <p:spPr>
          <a:xfrm flipH="1" flipV="1">
            <a:off x="4543127" y="10252608"/>
            <a:ext cx="217984" cy="52281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5" name="1"/>
          <p:cNvSpPr txBox="1"/>
          <p:nvPr/>
        </p:nvSpPr>
        <p:spPr>
          <a:xfrm>
            <a:off x="12789153" y="440229"/>
            <a:ext cx="1244093" cy="24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>
                <a:solidFill>
                  <a:srgbClr val="434343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76" name="What happens if the transmitter or receiver clock frequency is not what you think it is, or if it changes over time?"/>
          <p:cNvSpPr txBox="1"/>
          <p:nvPr/>
        </p:nvSpPr>
        <p:spPr>
          <a:xfrm>
            <a:off x="1239298" y="12750672"/>
            <a:ext cx="22286405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chemeClr val="accent3"/>
                </a:solidFill>
              </a:defRPr>
            </a:lvl1pPr>
          </a:lstStyle>
          <a:p>
            <a:pPr/>
            <a:r>
              <a:t>What happens if the transmitter or receiver clock frequency is not what you think it is, or if it changes over time?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79" name="Arrival direction determination for each individual ground station using phases from different antennas on the same ground stat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Arrival direction determination for each individual ground station using phases from different antennas on the same ground station</a:t>
            </a:r>
          </a:p>
        </p:txBody>
      </p:sp>
      <p:pic>
        <p:nvPicPr>
          <p:cNvPr id="480" name="Screen Recording 2022-02-16 at 10.16.57.mov" descr="Screen Recording 2022-02-16 at 10.16.5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500" y="6291441"/>
            <a:ext cx="7476982" cy="4170138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sp>
        <p:nvSpPr>
          <p:cNvPr id="481" name="For every ground station, determine the (coarse) direction…"/>
          <p:cNvSpPr txBox="1"/>
          <p:nvPr/>
        </p:nvSpPr>
        <p:spPr>
          <a:xfrm>
            <a:off x="1090390" y="10776711"/>
            <a:ext cx="7932215" cy="252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/>
            </a:pPr>
            <a:r>
              <a:t>For every ground station, determine the (coarse) direction</a:t>
            </a:r>
          </a:p>
          <a:p>
            <a:pPr algn="l">
              <a:defRPr sz="4000"/>
            </a:pPr>
            <a:r>
              <a:t>of arrival using the short baselines between its own antennas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31400" y="6037117"/>
            <a:ext cx="6485550" cy="5030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25744" y="6037117"/>
            <a:ext cx="5550257" cy="5030933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Look for best position solution in 3D, closest to all lines of sight"/>
          <p:cNvSpPr txBox="1"/>
          <p:nvPr/>
        </p:nvSpPr>
        <p:spPr>
          <a:xfrm>
            <a:off x="9931400" y="11335512"/>
            <a:ext cx="6819277" cy="191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Look for best position solution in 3D, closest to all lines of sight</a:t>
            </a:r>
          </a:p>
        </p:txBody>
      </p:sp>
      <p:sp>
        <p:nvSpPr>
          <p:cNvPr id="485" name="Use weighting by SNR to assign confidence to each line of sight"/>
          <p:cNvSpPr txBox="1"/>
          <p:nvPr/>
        </p:nvSpPr>
        <p:spPr>
          <a:xfrm>
            <a:off x="17119600" y="11335512"/>
            <a:ext cx="6819277" cy="191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Use weighting by SNR to assign confidence to each line of sight</a:t>
            </a:r>
          </a:p>
        </p:txBody>
      </p:sp>
      <p:sp>
        <p:nvSpPr>
          <p:cNvPr id="486" name="2"/>
          <p:cNvSpPr txBox="1"/>
          <p:nvPr/>
        </p:nvSpPr>
        <p:spPr>
          <a:xfrm>
            <a:off x="12789153" y="440229"/>
            <a:ext cx="1244093" cy="24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>
                <a:solidFill>
                  <a:srgbClr val="434343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87" name="L. van Harten"/>
          <p:cNvSpPr txBox="1"/>
          <p:nvPr/>
        </p:nvSpPr>
        <p:spPr>
          <a:xfrm>
            <a:off x="14479030" y="11020402"/>
            <a:ext cx="193792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L. van Harten</a:t>
            </a:r>
          </a:p>
        </p:txBody>
      </p:sp>
      <p:sp>
        <p:nvSpPr>
          <p:cNvPr id="488" name="L. van Harten"/>
          <p:cNvSpPr txBox="1"/>
          <p:nvPr/>
        </p:nvSpPr>
        <p:spPr>
          <a:xfrm>
            <a:off x="20956031" y="11020402"/>
            <a:ext cx="193791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L. van Harten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666" fill="hold"/>
                                        <p:tgtEl>
                                          <p:spTgt spid="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91" name="Full interferometry using baselines between different ground stations for phase difference measuremen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Full interferometry using baselines between different ground stations for phase difference measurements</a:t>
            </a:r>
          </a:p>
        </p:txBody>
      </p:sp>
      <p:sp>
        <p:nvSpPr>
          <p:cNvPr id="492" name="Use all combinations of antennas (on all ground stations) to get phase difference measurements for position reconstruction"/>
          <p:cNvSpPr txBox="1"/>
          <p:nvPr/>
        </p:nvSpPr>
        <p:spPr>
          <a:xfrm>
            <a:off x="1090390" y="10776711"/>
            <a:ext cx="7932215" cy="252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Use all combinations of antennas (on all ground stations) to get phase difference measurements for position reconstruction</a:t>
            </a:r>
          </a:p>
        </p:txBody>
      </p:sp>
      <p:pic>
        <p:nvPicPr>
          <p:cNvPr id="493" name="Screen Recording 2022-02-16 at 10.18.20.mov" descr="Screen Recording 2022-02-16 at 10.18.2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3707" y="6291441"/>
            <a:ext cx="7476981" cy="4170138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sp>
        <p:nvSpPr>
          <p:cNvPr id="494" name="3"/>
          <p:cNvSpPr txBox="1"/>
          <p:nvPr/>
        </p:nvSpPr>
        <p:spPr>
          <a:xfrm>
            <a:off x="12789153" y="440229"/>
            <a:ext cx="1244093" cy="24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>
                <a:solidFill>
                  <a:srgbClr val="434343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95" name="How do we select the correct blue zone?"/>
          <p:cNvSpPr txBox="1"/>
          <p:nvPr/>
        </p:nvSpPr>
        <p:spPr>
          <a:xfrm>
            <a:off x="10091102" y="6231889"/>
            <a:ext cx="11720196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3"/>
                </a:solidFill>
              </a:defRPr>
            </a:lvl1pPr>
          </a:lstStyle>
          <a:p>
            <a:pPr/>
            <a:r>
              <a:t>How do we select the correct blue zone?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3333" fill="hold"/>
                                        <p:tgtEl>
                                          <p:spTgt spid="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9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98" name="Full interferometry using baselines between different ground stations for phase difference measuremen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Full interferometry using baselines between different ground stations for phase difference measurements</a:t>
            </a:r>
          </a:p>
        </p:txBody>
      </p:sp>
      <p:sp>
        <p:nvSpPr>
          <p:cNvPr id="499" name="Use all combinations of antennas (on all ground stations) to get phase difference measurements for position reconstruction"/>
          <p:cNvSpPr txBox="1"/>
          <p:nvPr/>
        </p:nvSpPr>
        <p:spPr>
          <a:xfrm>
            <a:off x="1090390" y="10776711"/>
            <a:ext cx="7932215" cy="252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Use all combinations of antennas (on all ground stations) to get phase difference measurements for position reconstruction</a:t>
            </a:r>
          </a:p>
        </p:txBody>
      </p:sp>
      <p:pic>
        <p:nvPicPr>
          <p:cNvPr id="500" name="Screen Recording 2022-02-16 at 10.18.20.mov" descr="Screen Recording 2022-02-16 at 10.18.2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3707" y="6291441"/>
            <a:ext cx="7476981" cy="4170138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sp>
        <p:nvSpPr>
          <p:cNvPr id="501" name="Biggest issues:…"/>
          <p:cNvSpPr txBox="1"/>
          <p:nvPr/>
        </p:nvSpPr>
        <p:spPr>
          <a:xfrm>
            <a:off x="10789718" y="5874511"/>
            <a:ext cx="12406384" cy="1916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/>
            </a:pPr>
            <a:r>
              <a:t>Biggest issues:</a:t>
            </a:r>
          </a:p>
          <a:p>
            <a:pPr marL="508000" indent="-508000" algn="l">
              <a:buSzPct val="123000"/>
              <a:buChar char="-"/>
              <a:defRPr sz="4000"/>
            </a:pPr>
            <a:r>
              <a:t>Synchronising receiver clocks</a:t>
            </a:r>
          </a:p>
          <a:p>
            <a:pPr marL="508000" indent="-508000" algn="l">
              <a:buSzPct val="123000"/>
              <a:buChar char="-"/>
              <a:defRPr sz="4000"/>
            </a:pPr>
            <a:r>
              <a:t>Synchronising the measurement cadence</a:t>
            </a:r>
          </a:p>
        </p:txBody>
      </p:sp>
      <p:sp>
        <p:nvSpPr>
          <p:cNvPr id="502" name="Line"/>
          <p:cNvSpPr/>
          <p:nvPr/>
        </p:nvSpPr>
        <p:spPr>
          <a:xfrm flipV="1">
            <a:off x="10388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3" name="Line"/>
          <p:cNvSpPr/>
          <p:nvPr/>
        </p:nvSpPr>
        <p:spPr>
          <a:xfrm flipV="1">
            <a:off x="10515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4" name="Line"/>
          <p:cNvSpPr/>
          <p:nvPr/>
        </p:nvSpPr>
        <p:spPr>
          <a:xfrm flipV="1">
            <a:off x="10642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5" name="Line"/>
          <p:cNvSpPr/>
          <p:nvPr/>
        </p:nvSpPr>
        <p:spPr>
          <a:xfrm flipV="1">
            <a:off x="10769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6" name="Line"/>
          <p:cNvSpPr/>
          <p:nvPr/>
        </p:nvSpPr>
        <p:spPr>
          <a:xfrm flipV="1">
            <a:off x="10896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7" name="Line"/>
          <p:cNvSpPr/>
          <p:nvPr/>
        </p:nvSpPr>
        <p:spPr>
          <a:xfrm flipV="1">
            <a:off x="11023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8" name="Line"/>
          <p:cNvSpPr/>
          <p:nvPr/>
        </p:nvSpPr>
        <p:spPr>
          <a:xfrm flipV="1">
            <a:off x="11150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Line"/>
          <p:cNvSpPr/>
          <p:nvPr/>
        </p:nvSpPr>
        <p:spPr>
          <a:xfrm flipV="1">
            <a:off x="11277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0" name="Line"/>
          <p:cNvSpPr/>
          <p:nvPr/>
        </p:nvSpPr>
        <p:spPr>
          <a:xfrm flipV="1">
            <a:off x="11404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1" name="Line"/>
          <p:cNvSpPr/>
          <p:nvPr/>
        </p:nvSpPr>
        <p:spPr>
          <a:xfrm flipV="1">
            <a:off x="11531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2" name="Line"/>
          <p:cNvSpPr/>
          <p:nvPr/>
        </p:nvSpPr>
        <p:spPr>
          <a:xfrm flipV="1">
            <a:off x="13944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3" name="Line"/>
          <p:cNvSpPr/>
          <p:nvPr/>
        </p:nvSpPr>
        <p:spPr>
          <a:xfrm flipV="1">
            <a:off x="14071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4" name="Line"/>
          <p:cNvSpPr/>
          <p:nvPr/>
        </p:nvSpPr>
        <p:spPr>
          <a:xfrm flipV="1">
            <a:off x="14198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5" name="Line"/>
          <p:cNvSpPr/>
          <p:nvPr/>
        </p:nvSpPr>
        <p:spPr>
          <a:xfrm flipV="1">
            <a:off x="14325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6" name="Line"/>
          <p:cNvSpPr/>
          <p:nvPr/>
        </p:nvSpPr>
        <p:spPr>
          <a:xfrm flipV="1">
            <a:off x="14452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7" name="Line"/>
          <p:cNvSpPr/>
          <p:nvPr/>
        </p:nvSpPr>
        <p:spPr>
          <a:xfrm flipV="1">
            <a:off x="14579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8" name="Line"/>
          <p:cNvSpPr/>
          <p:nvPr/>
        </p:nvSpPr>
        <p:spPr>
          <a:xfrm flipV="1">
            <a:off x="14706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9" name="Line"/>
          <p:cNvSpPr/>
          <p:nvPr/>
        </p:nvSpPr>
        <p:spPr>
          <a:xfrm flipV="1">
            <a:off x="14833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0" name="Line"/>
          <p:cNvSpPr/>
          <p:nvPr/>
        </p:nvSpPr>
        <p:spPr>
          <a:xfrm flipV="1">
            <a:off x="14960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1" name="Line"/>
          <p:cNvSpPr/>
          <p:nvPr/>
        </p:nvSpPr>
        <p:spPr>
          <a:xfrm flipV="1">
            <a:off x="15087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2" name="Line"/>
          <p:cNvSpPr/>
          <p:nvPr/>
        </p:nvSpPr>
        <p:spPr>
          <a:xfrm flipV="1">
            <a:off x="17500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3" name="Line"/>
          <p:cNvSpPr/>
          <p:nvPr/>
        </p:nvSpPr>
        <p:spPr>
          <a:xfrm flipV="1">
            <a:off x="17627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4" name="Line"/>
          <p:cNvSpPr/>
          <p:nvPr/>
        </p:nvSpPr>
        <p:spPr>
          <a:xfrm flipV="1">
            <a:off x="17754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5" name="Line"/>
          <p:cNvSpPr/>
          <p:nvPr/>
        </p:nvSpPr>
        <p:spPr>
          <a:xfrm flipV="1">
            <a:off x="17881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6" name="Line"/>
          <p:cNvSpPr/>
          <p:nvPr/>
        </p:nvSpPr>
        <p:spPr>
          <a:xfrm flipV="1">
            <a:off x="18008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7" name="Line"/>
          <p:cNvSpPr/>
          <p:nvPr/>
        </p:nvSpPr>
        <p:spPr>
          <a:xfrm flipV="1">
            <a:off x="18135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8" name="Line"/>
          <p:cNvSpPr/>
          <p:nvPr/>
        </p:nvSpPr>
        <p:spPr>
          <a:xfrm flipV="1">
            <a:off x="18262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9" name="Line"/>
          <p:cNvSpPr/>
          <p:nvPr/>
        </p:nvSpPr>
        <p:spPr>
          <a:xfrm flipV="1">
            <a:off x="18389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0" name="Line"/>
          <p:cNvSpPr/>
          <p:nvPr/>
        </p:nvSpPr>
        <p:spPr>
          <a:xfrm flipV="1">
            <a:off x="18516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1" name="Line"/>
          <p:cNvSpPr/>
          <p:nvPr/>
        </p:nvSpPr>
        <p:spPr>
          <a:xfrm flipV="1">
            <a:off x="18643600" y="961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2" name="Circle"/>
          <p:cNvSpPr/>
          <p:nvPr/>
        </p:nvSpPr>
        <p:spPr>
          <a:xfrm>
            <a:off x="11668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3" name="Circle"/>
          <p:cNvSpPr/>
          <p:nvPr/>
        </p:nvSpPr>
        <p:spPr>
          <a:xfrm>
            <a:off x="11922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4" name="Circle"/>
          <p:cNvSpPr/>
          <p:nvPr/>
        </p:nvSpPr>
        <p:spPr>
          <a:xfrm>
            <a:off x="12176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5" name="Circle"/>
          <p:cNvSpPr/>
          <p:nvPr/>
        </p:nvSpPr>
        <p:spPr>
          <a:xfrm>
            <a:off x="15224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6" name="Circle"/>
          <p:cNvSpPr/>
          <p:nvPr/>
        </p:nvSpPr>
        <p:spPr>
          <a:xfrm>
            <a:off x="15478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7" name="Circle"/>
          <p:cNvSpPr/>
          <p:nvPr/>
        </p:nvSpPr>
        <p:spPr>
          <a:xfrm>
            <a:off x="15732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8" name="Circle"/>
          <p:cNvSpPr/>
          <p:nvPr/>
        </p:nvSpPr>
        <p:spPr>
          <a:xfrm>
            <a:off x="18780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9" name="Circle"/>
          <p:cNvSpPr/>
          <p:nvPr/>
        </p:nvSpPr>
        <p:spPr>
          <a:xfrm>
            <a:off x="19034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0" name="Circle"/>
          <p:cNvSpPr/>
          <p:nvPr/>
        </p:nvSpPr>
        <p:spPr>
          <a:xfrm>
            <a:off x="19288968" y="994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1" name="Line"/>
          <p:cNvSpPr/>
          <p:nvPr/>
        </p:nvSpPr>
        <p:spPr>
          <a:xfrm flipV="1">
            <a:off x="9753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Line"/>
          <p:cNvSpPr/>
          <p:nvPr/>
        </p:nvSpPr>
        <p:spPr>
          <a:xfrm flipV="1">
            <a:off x="9880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3" name="Line"/>
          <p:cNvSpPr/>
          <p:nvPr/>
        </p:nvSpPr>
        <p:spPr>
          <a:xfrm flipV="1">
            <a:off x="10007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4" name="Line"/>
          <p:cNvSpPr/>
          <p:nvPr/>
        </p:nvSpPr>
        <p:spPr>
          <a:xfrm flipV="1">
            <a:off x="10134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5" name="Line"/>
          <p:cNvSpPr/>
          <p:nvPr/>
        </p:nvSpPr>
        <p:spPr>
          <a:xfrm flipV="1">
            <a:off x="10261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6" name="Line"/>
          <p:cNvSpPr/>
          <p:nvPr/>
        </p:nvSpPr>
        <p:spPr>
          <a:xfrm flipV="1">
            <a:off x="10388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7" name="Line"/>
          <p:cNvSpPr/>
          <p:nvPr/>
        </p:nvSpPr>
        <p:spPr>
          <a:xfrm flipV="1">
            <a:off x="10515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8" name="Line"/>
          <p:cNvSpPr/>
          <p:nvPr/>
        </p:nvSpPr>
        <p:spPr>
          <a:xfrm flipV="1">
            <a:off x="10642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9" name="Line"/>
          <p:cNvSpPr/>
          <p:nvPr/>
        </p:nvSpPr>
        <p:spPr>
          <a:xfrm flipV="1">
            <a:off x="10769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0" name="Line"/>
          <p:cNvSpPr/>
          <p:nvPr/>
        </p:nvSpPr>
        <p:spPr>
          <a:xfrm flipV="1">
            <a:off x="10896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1" name="Line"/>
          <p:cNvSpPr/>
          <p:nvPr/>
        </p:nvSpPr>
        <p:spPr>
          <a:xfrm flipV="1">
            <a:off x="13309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2" name="Line"/>
          <p:cNvSpPr/>
          <p:nvPr/>
        </p:nvSpPr>
        <p:spPr>
          <a:xfrm flipV="1">
            <a:off x="13436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3" name="Line"/>
          <p:cNvSpPr/>
          <p:nvPr/>
        </p:nvSpPr>
        <p:spPr>
          <a:xfrm flipV="1">
            <a:off x="13563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4" name="Line"/>
          <p:cNvSpPr/>
          <p:nvPr/>
        </p:nvSpPr>
        <p:spPr>
          <a:xfrm flipV="1">
            <a:off x="13690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5" name="Line"/>
          <p:cNvSpPr/>
          <p:nvPr/>
        </p:nvSpPr>
        <p:spPr>
          <a:xfrm flipV="1">
            <a:off x="13817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6" name="Line"/>
          <p:cNvSpPr/>
          <p:nvPr/>
        </p:nvSpPr>
        <p:spPr>
          <a:xfrm flipV="1">
            <a:off x="13944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7" name="Line"/>
          <p:cNvSpPr/>
          <p:nvPr/>
        </p:nvSpPr>
        <p:spPr>
          <a:xfrm flipV="1">
            <a:off x="14071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8" name="Line"/>
          <p:cNvSpPr/>
          <p:nvPr/>
        </p:nvSpPr>
        <p:spPr>
          <a:xfrm flipV="1">
            <a:off x="14198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9" name="Line"/>
          <p:cNvSpPr/>
          <p:nvPr/>
        </p:nvSpPr>
        <p:spPr>
          <a:xfrm flipV="1">
            <a:off x="14325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0" name="Line"/>
          <p:cNvSpPr/>
          <p:nvPr/>
        </p:nvSpPr>
        <p:spPr>
          <a:xfrm flipV="1">
            <a:off x="14452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1" name="Line"/>
          <p:cNvSpPr/>
          <p:nvPr/>
        </p:nvSpPr>
        <p:spPr>
          <a:xfrm flipV="1">
            <a:off x="16865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2" name="Line"/>
          <p:cNvSpPr/>
          <p:nvPr/>
        </p:nvSpPr>
        <p:spPr>
          <a:xfrm flipV="1">
            <a:off x="16992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3" name="Line"/>
          <p:cNvSpPr/>
          <p:nvPr/>
        </p:nvSpPr>
        <p:spPr>
          <a:xfrm flipV="1">
            <a:off x="17119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4" name="Line"/>
          <p:cNvSpPr/>
          <p:nvPr/>
        </p:nvSpPr>
        <p:spPr>
          <a:xfrm flipV="1">
            <a:off x="17246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5" name="Line"/>
          <p:cNvSpPr/>
          <p:nvPr/>
        </p:nvSpPr>
        <p:spPr>
          <a:xfrm flipV="1">
            <a:off x="17373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6" name="Line"/>
          <p:cNvSpPr/>
          <p:nvPr/>
        </p:nvSpPr>
        <p:spPr>
          <a:xfrm flipV="1">
            <a:off x="17500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7" name="Line"/>
          <p:cNvSpPr/>
          <p:nvPr/>
        </p:nvSpPr>
        <p:spPr>
          <a:xfrm flipV="1">
            <a:off x="17627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8" name="Line"/>
          <p:cNvSpPr/>
          <p:nvPr/>
        </p:nvSpPr>
        <p:spPr>
          <a:xfrm flipV="1">
            <a:off x="17754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9" name="Line"/>
          <p:cNvSpPr/>
          <p:nvPr/>
        </p:nvSpPr>
        <p:spPr>
          <a:xfrm flipV="1">
            <a:off x="17881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0" name="Line"/>
          <p:cNvSpPr/>
          <p:nvPr/>
        </p:nvSpPr>
        <p:spPr>
          <a:xfrm flipV="1">
            <a:off x="18008600" y="83452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1" name="Circle"/>
          <p:cNvSpPr/>
          <p:nvPr/>
        </p:nvSpPr>
        <p:spPr>
          <a:xfrm>
            <a:off x="11033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2" name="Circle"/>
          <p:cNvSpPr/>
          <p:nvPr/>
        </p:nvSpPr>
        <p:spPr>
          <a:xfrm>
            <a:off x="11287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3" name="Circle"/>
          <p:cNvSpPr/>
          <p:nvPr/>
        </p:nvSpPr>
        <p:spPr>
          <a:xfrm>
            <a:off x="11541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4" name="Circle"/>
          <p:cNvSpPr/>
          <p:nvPr/>
        </p:nvSpPr>
        <p:spPr>
          <a:xfrm>
            <a:off x="14589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5" name="Circle"/>
          <p:cNvSpPr/>
          <p:nvPr/>
        </p:nvSpPr>
        <p:spPr>
          <a:xfrm>
            <a:off x="14843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6" name="Circle"/>
          <p:cNvSpPr/>
          <p:nvPr/>
        </p:nvSpPr>
        <p:spPr>
          <a:xfrm>
            <a:off x="15097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7" name="Circle"/>
          <p:cNvSpPr/>
          <p:nvPr/>
        </p:nvSpPr>
        <p:spPr>
          <a:xfrm>
            <a:off x="18145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8" name="Circle"/>
          <p:cNvSpPr/>
          <p:nvPr/>
        </p:nvSpPr>
        <p:spPr>
          <a:xfrm>
            <a:off x="18399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9" name="Circle"/>
          <p:cNvSpPr/>
          <p:nvPr/>
        </p:nvSpPr>
        <p:spPr>
          <a:xfrm>
            <a:off x="18653968" y="86729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0" name="Antenna 1"/>
          <p:cNvSpPr txBox="1"/>
          <p:nvPr/>
        </p:nvSpPr>
        <p:spPr>
          <a:xfrm>
            <a:off x="18907968" y="8363711"/>
            <a:ext cx="459809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Antenna 1</a:t>
            </a:r>
          </a:p>
        </p:txBody>
      </p:sp>
      <p:sp>
        <p:nvSpPr>
          <p:cNvPr id="581" name="Antenna 2"/>
          <p:cNvSpPr txBox="1"/>
          <p:nvPr/>
        </p:nvSpPr>
        <p:spPr>
          <a:xfrm>
            <a:off x="18907968" y="9633711"/>
            <a:ext cx="459809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Antenna 2</a:t>
            </a:r>
          </a:p>
        </p:txBody>
      </p:sp>
      <p:sp>
        <p:nvSpPr>
          <p:cNvPr id="582" name="3"/>
          <p:cNvSpPr txBox="1"/>
          <p:nvPr/>
        </p:nvSpPr>
        <p:spPr>
          <a:xfrm>
            <a:off x="12789153" y="440229"/>
            <a:ext cx="1244093" cy="245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>
                <a:solidFill>
                  <a:srgbClr val="434343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83" name="What happens to the measured phase difference if antenna 2 measures every sample train at a starting time with an uncertainty of 1 microsecond relative to antenna 1?"/>
          <p:cNvSpPr txBox="1"/>
          <p:nvPr/>
        </p:nvSpPr>
        <p:spPr>
          <a:xfrm>
            <a:off x="9247736" y="10713211"/>
            <a:ext cx="15235730" cy="1916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pPr/>
            <a:r>
              <a:t>What happens to the measured phase difference if antenna 2 measures every sample train at a starting time with an uncertainty of 1 microsecond relative to antenna 1?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3333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Open ques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questions</a:t>
            </a:r>
          </a:p>
        </p:txBody>
      </p:sp>
      <p:sp>
        <p:nvSpPr>
          <p:cNvPr id="586" name="Multipath effects: what is the influence of nearby objects (ground, trees, metal structures) on the measured phase differences? - Field measurements - Predictions from basic calculations - Related: antenna pattern characteris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8639" indent="-548639" defTabSz="2194505">
              <a:spcBef>
                <a:spcPts val="4000"/>
              </a:spcBef>
              <a:defRPr sz="4319"/>
            </a:pPr>
            <a:r>
              <a:t>Multipath effects: what is the influence of nearby objects (ground, trees, metal structures) on the measured phase differences?</a:t>
            </a:r>
            <a:br/>
            <a:r>
              <a:rPr>
                <a:solidFill>
                  <a:srgbClr val="A9A9A9"/>
                </a:solidFill>
              </a:rPr>
              <a:t>- Field measurements</a:t>
            </a:r>
            <a:br>
              <a:rPr>
                <a:solidFill>
                  <a:srgbClr val="A9A9A9"/>
                </a:solidFill>
              </a:rPr>
            </a:br>
            <a:r>
              <a:rPr>
                <a:solidFill>
                  <a:srgbClr val="A9A9A9"/>
                </a:solidFill>
              </a:rPr>
              <a:t>- Predictions from basic calculations</a:t>
            </a:r>
            <a:br>
              <a:rPr>
                <a:solidFill>
                  <a:srgbClr val="A9A9A9"/>
                </a:solidFill>
              </a:rPr>
            </a:br>
            <a:r>
              <a:rPr>
                <a:solidFill>
                  <a:srgbClr val="A9A9A9"/>
                </a:solidFill>
              </a:rPr>
              <a:t>- Related: antenna pattern characterisation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What does the ground station clock stability mean for the quality of our phase measurements?</a:t>
            </a:r>
            <a:br/>
            <a:r>
              <a:rPr>
                <a:solidFill>
                  <a:srgbClr val="A9A9A9"/>
                </a:solidFill>
              </a:rPr>
              <a:t>- Predictions from calculations (Roos’ bachelor thesis)</a:t>
            </a:r>
            <a:br>
              <a:rPr>
                <a:solidFill>
                  <a:srgbClr val="A9A9A9"/>
                </a:solidFill>
              </a:rPr>
            </a:br>
            <a:r>
              <a:rPr>
                <a:solidFill>
                  <a:srgbClr val="A9A9A9"/>
                </a:solidFill>
              </a:rPr>
              <a:t>- Verification with field tests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How much is performance improved by employing a stationary beacon?</a:t>
            </a:r>
            <a:br/>
            <a:r>
              <a:rPr>
                <a:solidFill>
                  <a:srgbClr val="A9A9A9"/>
                </a:solidFill>
              </a:rPr>
              <a:t>- Conceptual rationale: which aspects of system performance are addressed?</a:t>
            </a:r>
            <a:br>
              <a:rPr>
                <a:solidFill>
                  <a:srgbClr val="A9A9A9"/>
                </a:solidFill>
              </a:rPr>
            </a:br>
            <a:r>
              <a:rPr>
                <a:solidFill>
                  <a:srgbClr val="A9A9A9"/>
                </a:solidFill>
              </a:rPr>
              <a:t>- Verification with field tests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What we will talk about today"/>
          <p:cNvSpPr txBox="1"/>
          <p:nvPr>
            <p:ph type="title"/>
          </p:nvPr>
        </p:nvSpPr>
        <p:spPr>
          <a:xfrm>
            <a:off x="1206500" y="939800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What we will talk about today</a:t>
            </a:r>
          </a:p>
        </p:txBody>
      </p:sp>
      <p:sp>
        <p:nvSpPr>
          <p:cNvPr id="157" name="Basics of radio interferometry in PR4 context…"/>
          <p:cNvSpPr txBox="1"/>
          <p:nvPr>
            <p:ph type="body" sz="half" idx="1"/>
          </p:nvPr>
        </p:nvSpPr>
        <p:spPr>
          <a:xfrm>
            <a:off x="1206500" y="4248504"/>
            <a:ext cx="21971000" cy="4788416"/>
          </a:xfrm>
          <a:prstGeom prst="rect">
            <a:avLst/>
          </a:prstGeom>
        </p:spPr>
        <p:txBody>
          <a:bodyPr/>
          <a:lstStyle/>
          <a:p>
            <a:pPr/>
            <a:r>
              <a:t>Basics of radio interferometry in PR4 context</a:t>
            </a:r>
          </a:p>
          <a:p>
            <a:pPr/>
            <a:r>
              <a:t>Setup of PR4 experiment and measurements</a:t>
            </a:r>
          </a:p>
          <a:p>
            <a:pPr/>
            <a:r>
              <a:t>Positioning algorithms</a:t>
            </a:r>
          </a:p>
          <a:p>
            <a:pPr/>
            <a:r>
              <a:t>Complicating factors</a:t>
            </a:r>
          </a:p>
        </p:txBody>
      </p:sp>
      <p:sp>
        <p:nvSpPr>
          <p:cNvPr id="158" name="NOTE: This is not a lecture - I don’t have ready-made solutions for the positioning algorithms. Today is about having everyone understand the fundamentals, and about exchanging information and ideas on the challenges faced."/>
          <p:cNvSpPr txBox="1"/>
          <p:nvPr/>
        </p:nvSpPr>
        <p:spPr>
          <a:xfrm>
            <a:off x="1206499" y="9521286"/>
            <a:ext cx="21971001" cy="277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NOTE: This is not a lecture - I don’t have ready-made solutions for the positioning algorithms. Today is about having everyone understand the fundamentals, and about exchanging information and ideas on the challenges faced.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asics of radio interferometry in PR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Basics of radio interferometry in PR4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9728200" y="10259766"/>
            <a:ext cx="1942528" cy="1433164"/>
            <a:chOff x="0" y="0"/>
            <a:chExt cx="1942527" cy="1433162"/>
          </a:xfrm>
        </p:grpSpPr>
        <p:sp>
          <p:nvSpPr>
            <p:cNvPr id="161" name="GS1"/>
            <p:cNvSpPr/>
            <p:nvPr/>
          </p:nvSpPr>
          <p:spPr>
            <a:xfrm>
              <a:off x="454633" y="950598"/>
              <a:ext cx="1033260" cy="482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GS1</a:t>
              </a:r>
            </a:p>
          </p:txBody>
        </p:sp>
        <p:sp>
          <p:nvSpPr>
            <p:cNvPr id="162" name="Line"/>
            <p:cNvSpPr/>
            <p:nvPr/>
          </p:nvSpPr>
          <p:spPr>
            <a:xfrm>
              <a:off x="212255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3" name="Line"/>
            <p:cNvSpPr/>
            <p:nvPr/>
          </p:nvSpPr>
          <p:spPr>
            <a:xfrm>
              <a:off x="1374234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4" name="Line"/>
            <p:cNvSpPr/>
            <p:nvPr/>
          </p:nvSpPr>
          <p:spPr>
            <a:xfrm flipV="1">
              <a:off x="1374233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578624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6" name="Line"/>
            <p:cNvSpPr/>
            <p:nvPr/>
          </p:nvSpPr>
          <p:spPr>
            <a:xfrm flipV="1">
              <a:off x="1002260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7" name="Line"/>
            <p:cNvSpPr/>
            <p:nvPr/>
          </p:nvSpPr>
          <p:spPr>
            <a:xfrm flipV="1">
              <a:off x="20665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8" name="Line"/>
            <p:cNvSpPr/>
            <p:nvPr/>
          </p:nvSpPr>
          <p:spPr>
            <a:xfrm flipV="1">
              <a:off x="100226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69" name="Line"/>
            <p:cNvSpPr/>
            <p:nvPr/>
          </p:nvSpPr>
          <p:spPr>
            <a:xfrm flipV="1">
              <a:off x="1735875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0" name="Line"/>
            <p:cNvSpPr/>
            <p:nvPr/>
          </p:nvSpPr>
          <p:spPr>
            <a:xfrm flipV="1">
              <a:off x="206651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1" name="Line"/>
            <p:cNvSpPr/>
            <p:nvPr/>
          </p:nvSpPr>
          <p:spPr>
            <a:xfrm flipH="1" flipV="1">
              <a:off x="0" y="0"/>
              <a:ext cx="206652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2" name="Line"/>
            <p:cNvSpPr/>
            <p:nvPr/>
          </p:nvSpPr>
          <p:spPr>
            <a:xfrm flipV="1">
              <a:off x="991928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3" name="Line"/>
            <p:cNvSpPr/>
            <p:nvPr/>
          </p:nvSpPr>
          <p:spPr>
            <a:xfrm flipH="1" flipV="1">
              <a:off x="785276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1735875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5" name="Line"/>
            <p:cNvSpPr/>
            <p:nvPr/>
          </p:nvSpPr>
          <p:spPr>
            <a:xfrm flipH="1" flipV="1">
              <a:off x="1529223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" name="Wi-Fi"/>
          <p:cNvSpPr/>
          <p:nvPr/>
        </p:nvSpPr>
        <p:spPr>
          <a:xfrm rot="8029325">
            <a:off x="2711293" y="5249175"/>
            <a:ext cx="3038413" cy="2145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8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8" name="Wi-Fi"/>
          <p:cNvSpPr/>
          <p:nvPr/>
        </p:nvSpPr>
        <p:spPr>
          <a:xfrm rot="7463253">
            <a:off x="2965293" y="5150106"/>
            <a:ext cx="3038413" cy="2145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" name="Wi-Fi"/>
          <p:cNvSpPr/>
          <p:nvPr/>
        </p:nvSpPr>
        <p:spPr>
          <a:xfrm rot="7344261">
            <a:off x="3117693" y="4961728"/>
            <a:ext cx="3038413" cy="2145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accent1">
              <a:lumOff val="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86" name="Group"/>
          <p:cNvGrpSpPr/>
          <p:nvPr/>
        </p:nvGrpSpPr>
        <p:grpSpPr>
          <a:xfrm rot="18255617">
            <a:off x="1659295" y="5636151"/>
            <a:ext cx="2588461" cy="263970"/>
            <a:chOff x="0" y="0"/>
            <a:chExt cx="2588459" cy="263968"/>
          </a:xfrm>
        </p:grpSpPr>
        <p:sp>
          <p:nvSpPr>
            <p:cNvPr id="180" name="Rectangle"/>
            <p:cNvSpPr/>
            <p:nvPr/>
          </p:nvSpPr>
          <p:spPr>
            <a:xfrm>
              <a:off x="75997" y="-1"/>
              <a:ext cx="1773061" cy="2639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" name="Triangle"/>
            <p:cNvSpPr/>
            <p:nvPr/>
          </p:nvSpPr>
          <p:spPr>
            <a:xfrm rot="5400000">
              <a:off x="2089156" y="-235335"/>
              <a:ext cx="263970" cy="7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2" name="Rectangle"/>
            <p:cNvSpPr/>
            <p:nvPr/>
          </p:nvSpPr>
          <p:spPr>
            <a:xfrm>
              <a:off x="1662815" y="7346"/>
              <a:ext cx="82447" cy="6451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" name="Rectangle"/>
            <p:cNvSpPr/>
            <p:nvPr/>
          </p:nvSpPr>
          <p:spPr>
            <a:xfrm>
              <a:off x="1662815" y="192113"/>
              <a:ext cx="82447" cy="645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4" name="Rectangle"/>
            <p:cNvSpPr/>
            <p:nvPr/>
          </p:nvSpPr>
          <p:spPr>
            <a:xfrm>
              <a:off x="1662815" y="99729"/>
              <a:ext cx="82447" cy="64510"/>
            </a:xfrm>
            <a:prstGeom prst="rect">
              <a:avLst/>
            </a:prstGeom>
            <a:solidFill>
              <a:schemeClr val="accent1">
                <a:lumOff val="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" name="Trapezium"/>
            <p:cNvSpPr/>
            <p:nvPr/>
          </p:nvSpPr>
          <p:spPr>
            <a:xfrm rot="5400000">
              <a:off x="-48188" y="96367"/>
              <a:ext cx="167609" cy="71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02" name="Group"/>
          <p:cNvGrpSpPr/>
          <p:nvPr/>
        </p:nvGrpSpPr>
        <p:grpSpPr>
          <a:xfrm>
            <a:off x="12636500" y="10259766"/>
            <a:ext cx="1942528" cy="1433164"/>
            <a:chOff x="0" y="0"/>
            <a:chExt cx="1942527" cy="1433162"/>
          </a:xfrm>
        </p:grpSpPr>
        <p:sp>
          <p:nvSpPr>
            <p:cNvPr id="187" name="GS2"/>
            <p:cNvSpPr/>
            <p:nvPr/>
          </p:nvSpPr>
          <p:spPr>
            <a:xfrm>
              <a:off x="454633" y="950598"/>
              <a:ext cx="1033260" cy="482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GS2</a:t>
              </a:r>
            </a:p>
          </p:txBody>
        </p:sp>
        <p:sp>
          <p:nvSpPr>
            <p:cNvPr id="188" name="Line"/>
            <p:cNvSpPr/>
            <p:nvPr/>
          </p:nvSpPr>
          <p:spPr>
            <a:xfrm>
              <a:off x="212255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89" name="Line"/>
            <p:cNvSpPr/>
            <p:nvPr/>
          </p:nvSpPr>
          <p:spPr>
            <a:xfrm>
              <a:off x="1374234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0" name="Line"/>
            <p:cNvSpPr/>
            <p:nvPr/>
          </p:nvSpPr>
          <p:spPr>
            <a:xfrm flipV="1">
              <a:off x="1374233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1" name="Line"/>
            <p:cNvSpPr/>
            <p:nvPr/>
          </p:nvSpPr>
          <p:spPr>
            <a:xfrm flipV="1">
              <a:off x="578624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2" name="Line"/>
            <p:cNvSpPr/>
            <p:nvPr/>
          </p:nvSpPr>
          <p:spPr>
            <a:xfrm flipV="1">
              <a:off x="1002260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3" name="Line"/>
            <p:cNvSpPr/>
            <p:nvPr/>
          </p:nvSpPr>
          <p:spPr>
            <a:xfrm flipV="1">
              <a:off x="20665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4" name="Line"/>
            <p:cNvSpPr/>
            <p:nvPr/>
          </p:nvSpPr>
          <p:spPr>
            <a:xfrm flipV="1">
              <a:off x="100226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5" name="Line"/>
            <p:cNvSpPr/>
            <p:nvPr/>
          </p:nvSpPr>
          <p:spPr>
            <a:xfrm flipV="1">
              <a:off x="1735875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6" name="Line"/>
            <p:cNvSpPr/>
            <p:nvPr/>
          </p:nvSpPr>
          <p:spPr>
            <a:xfrm flipV="1">
              <a:off x="206651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7" name="Line"/>
            <p:cNvSpPr/>
            <p:nvPr/>
          </p:nvSpPr>
          <p:spPr>
            <a:xfrm flipH="1" flipV="1">
              <a:off x="0" y="0"/>
              <a:ext cx="206652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8" name="Line"/>
            <p:cNvSpPr/>
            <p:nvPr/>
          </p:nvSpPr>
          <p:spPr>
            <a:xfrm flipV="1">
              <a:off x="991928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9" name="Line"/>
            <p:cNvSpPr/>
            <p:nvPr/>
          </p:nvSpPr>
          <p:spPr>
            <a:xfrm flipH="1" flipV="1">
              <a:off x="785276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0" name="Line"/>
            <p:cNvSpPr/>
            <p:nvPr/>
          </p:nvSpPr>
          <p:spPr>
            <a:xfrm flipV="1">
              <a:off x="1735875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1" name="Line"/>
            <p:cNvSpPr/>
            <p:nvPr/>
          </p:nvSpPr>
          <p:spPr>
            <a:xfrm flipH="1" flipV="1">
              <a:off x="1529223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" name="Group"/>
          <p:cNvGrpSpPr/>
          <p:nvPr/>
        </p:nvGrpSpPr>
        <p:grpSpPr>
          <a:xfrm>
            <a:off x="15557500" y="10259766"/>
            <a:ext cx="1942528" cy="1433164"/>
            <a:chOff x="0" y="0"/>
            <a:chExt cx="1942527" cy="1433162"/>
          </a:xfrm>
        </p:grpSpPr>
        <p:sp>
          <p:nvSpPr>
            <p:cNvPr id="203" name="GS3"/>
            <p:cNvSpPr/>
            <p:nvPr/>
          </p:nvSpPr>
          <p:spPr>
            <a:xfrm>
              <a:off x="454633" y="950598"/>
              <a:ext cx="1033260" cy="4825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26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GS3</a:t>
              </a:r>
            </a:p>
          </p:txBody>
        </p:sp>
        <p:sp>
          <p:nvSpPr>
            <p:cNvPr id="204" name="Line"/>
            <p:cNvSpPr/>
            <p:nvPr/>
          </p:nvSpPr>
          <p:spPr>
            <a:xfrm>
              <a:off x="212255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5" name="Line"/>
            <p:cNvSpPr/>
            <p:nvPr/>
          </p:nvSpPr>
          <p:spPr>
            <a:xfrm>
              <a:off x="1374234" y="588957"/>
              <a:ext cx="37670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6" name="Line"/>
            <p:cNvSpPr/>
            <p:nvPr/>
          </p:nvSpPr>
          <p:spPr>
            <a:xfrm flipV="1">
              <a:off x="1374233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7" name="Line"/>
            <p:cNvSpPr/>
            <p:nvPr/>
          </p:nvSpPr>
          <p:spPr>
            <a:xfrm flipV="1">
              <a:off x="578624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1002260" y="589662"/>
              <a:ext cx="1" cy="37127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9" name="Line"/>
            <p:cNvSpPr/>
            <p:nvPr/>
          </p:nvSpPr>
          <p:spPr>
            <a:xfrm flipV="1">
              <a:off x="20665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0" name="Line"/>
            <p:cNvSpPr/>
            <p:nvPr/>
          </p:nvSpPr>
          <p:spPr>
            <a:xfrm flipV="1">
              <a:off x="1002261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1735875" y="14990"/>
              <a:ext cx="1" cy="57396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2" name="Line"/>
            <p:cNvSpPr/>
            <p:nvPr/>
          </p:nvSpPr>
          <p:spPr>
            <a:xfrm flipV="1">
              <a:off x="206651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3" name="Line"/>
            <p:cNvSpPr/>
            <p:nvPr/>
          </p:nvSpPr>
          <p:spPr>
            <a:xfrm flipH="1" flipV="1">
              <a:off x="0" y="0"/>
              <a:ext cx="206652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4" name="Line"/>
            <p:cNvSpPr/>
            <p:nvPr/>
          </p:nvSpPr>
          <p:spPr>
            <a:xfrm flipV="1">
              <a:off x="991928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5" name="Line"/>
            <p:cNvSpPr/>
            <p:nvPr/>
          </p:nvSpPr>
          <p:spPr>
            <a:xfrm flipH="1" flipV="1">
              <a:off x="785276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6" name="Line"/>
            <p:cNvSpPr/>
            <p:nvPr/>
          </p:nvSpPr>
          <p:spPr>
            <a:xfrm flipV="1">
              <a:off x="1735875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7" name="Line"/>
            <p:cNvSpPr/>
            <p:nvPr/>
          </p:nvSpPr>
          <p:spPr>
            <a:xfrm flipH="1" flipV="1">
              <a:off x="1529223" y="0"/>
              <a:ext cx="206653" cy="20665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19" name="Circle"/>
          <p:cNvSpPr/>
          <p:nvPr/>
        </p:nvSpPr>
        <p:spPr>
          <a:xfrm>
            <a:off x="18491200" y="10838074"/>
            <a:ext cx="276548" cy="27654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Circle"/>
          <p:cNvSpPr/>
          <p:nvPr/>
        </p:nvSpPr>
        <p:spPr>
          <a:xfrm>
            <a:off x="19126200" y="10838074"/>
            <a:ext cx="276548" cy="27654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" name="Circle"/>
          <p:cNvSpPr/>
          <p:nvPr/>
        </p:nvSpPr>
        <p:spPr>
          <a:xfrm>
            <a:off x="19761200" y="10838074"/>
            <a:ext cx="276548" cy="27654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" name="Rectangle"/>
          <p:cNvSpPr/>
          <p:nvPr/>
        </p:nvSpPr>
        <p:spPr>
          <a:xfrm>
            <a:off x="863599" y="11679138"/>
            <a:ext cx="23087957" cy="1249462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" name="3 transmitters on REXUS rocket…"/>
          <p:cNvSpPr txBox="1"/>
          <p:nvPr>
            <p:ph type="body" sz="half" idx="1"/>
          </p:nvPr>
        </p:nvSpPr>
        <p:spPr>
          <a:xfrm>
            <a:off x="6697910" y="4248504"/>
            <a:ext cx="16479590" cy="5218992"/>
          </a:xfrm>
          <a:prstGeom prst="rect">
            <a:avLst/>
          </a:prstGeom>
        </p:spPr>
        <p:txBody>
          <a:bodyPr/>
          <a:lstStyle/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t>3 transmitters on REXUS rocket</a:t>
            </a:r>
          </a:p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t>Each sends a ‘pure tone’ at a different frequency close to 433 MHz</a:t>
            </a:r>
          </a:p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t>Ground stations pick up these tones (with 3 antennas each)</a:t>
            </a:r>
          </a:p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t>Using phase (and phase difference) measurements, we aim to reconstruct the rocket’s position in near real time</a:t>
            </a:r>
          </a:p>
        </p:txBody>
      </p:sp>
      <p:sp>
        <p:nvSpPr>
          <p:cNvPr id="225" name="Connection Line"/>
          <p:cNvSpPr/>
          <p:nvPr/>
        </p:nvSpPr>
        <p:spPr>
          <a:xfrm>
            <a:off x="899851" y="7187736"/>
            <a:ext cx="1131620" cy="4204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fill="norm" stroke="1" extrusionOk="0">
                <a:moveTo>
                  <a:pt x="1" y="21600"/>
                </a:moveTo>
                <a:cubicBezTo>
                  <a:pt x="-72" y="13615"/>
                  <a:pt x="7104" y="6415"/>
                  <a:pt x="21528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1331614" y="3069728"/>
            <a:ext cx="20396350" cy="79253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8" name="Basics of radio interferometry in PR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Basics of radio interferometry in PR4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5200" y="6564014"/>
            <a:ext cx="9093200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49245">
            <a:off x="4533900" y="8049914"/>
            <a:ext cx="9093200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21946">
            <a:off x="4597400" y="4900314"/>
            <a:ext cx="9093200" cy="160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S1"/>
          <p:cNvSpPr/>
          <p:nvPr/>
        </p:nvSpPr>
        <p:spPr>
          <a:xfrm>
            <a:off x="14503400" y="4542978"/>
            <a:ext cx="1021706" cy="5878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GS1</a:t>
            </a:r>
          </a:p>
        </p:txBody>
      </p:sp>
      <p:sp>
        <p:nvSpPr>
          <p:cNvPr id="233" name="GS2"/>
          <p:cNvSpPr/>
          <p:nvPr/>
        </p:nvSpPr>
        <p:spPr>
          <a:xfrm>
            <a:off x="14503400" y="6890889"/>
            <a:ext cx="1021706" cy="5878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GS2</a:t>
            </a:r>
          </a:p>
        </p:txBody>
      </p:sp>
      <p:sp>
        <p:nvSpPr>
          <p:cNvPr id="234" name="GS3"/>
          <p:cNvSpPr/>
          <p:nvPr/>
        </p:nvSpPr>
        <p:spPr>
          <a:xfrm>
            <a:off x="14503400" y="9238801"/>
            <a:ext cx="1021706" cy="5878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GS3</a:t>
            </a:r>
          </a:p>
        </p:txBody>
      </p:sp>
      <p:sp>
        <p:nvSpPr>
          <p:cNvPr id="235" name="Line"/>
          <p:cNvSpPr/>
          <p:nvPr/>
        </p:nvSpPr>
        <p:spPr>
          <a:xfrm>
            <a:off x="13348916" y="4938811"/>
            <a:ext cx="123271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6" name="Line"/>
          <p:cNvSpPr/>
          <p:nvPr/>
        </p:nvSpPr>
        <p:spPr>
          <a:xfrm flipH="1" flipV="1">
            <a:off x="13074547" y="4161721"/>
            <a:ext cx="313929" cy="818625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7" name="Line"/>
          <p:cNvSpPr/>
          <p:nvPr/>
        </p:nvSpPr>
        <p:spPr>
          <a:xfrm>
            <a:off x="12349398" y="7301011"/>
            <a:ext cx="2232237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8" name="Line"/>
          <p:cNvSpPr/>
          <p:nvPr/>
        </p:nvSpPr>
        <p:spPr>
          <a:xfrm flipV="1">
            <a:off x="12325247" y="7287724"/>
            <a:ext cx="1" cy="470488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9" name="Line"/>
          <p:cNvSpPr/>
          <p:nvPr/>
        </p:nvSpPr>
        <p:spPr>
          <a:xfrm>
            <a:off x="12793486" y="9637811"/>
            <a:ext cx="178814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0" name="Line"/>
          <p:cNvSpPr/>
          <p:nvPr/>
        </p:nvSpPr>
        <p:spPr>
          <a:xfrm flipV="1">
            <a:off x="12795147" y="9183095"/>
            <a:ext cx="149424" cy="454718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1" name="Circle"/>
          <p:cNvSpPr/>
          <p:nvPr/>
        </p:nvSpPr>
        <p:spPr>
          <a:xfrm>
            <a:off x="12196362" y="7590829"/>
            <a:ext cx="257771" cy="257771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Circle"/>
          <p:cNvSpPr/>
          <p:nvPr/>
        </p:nvSpPr>
        <p:spPr>
          <a:xfrm>
            <a:off x="12945662" y="4022129"/>
            <a:ext cx="257772" cy="257772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" name="Circle"/>
          <p:cNvSpPr/>
          <p:nvPr/>
        </p:nvSpPr>
        <p:spPr>
          <a:xfrm>
            <a:off x="12818662" y="9025929"/>
            <a:ext cx="257772" cy="257772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50" name="Group"/>
          <p:cNvGrpSpPr/>
          <p:nvPr/>
        </p:nvGrpSpPr>
        <p:grpSpPr>
          <a:xfrm rot="16892886">
            <a:off x="3030896" y="7390983"/>
            <a:ext cx="2588460" cy="263970"/>
            <a:chOff x="0" y="0"/>
            <a:chExt cx="2588459" cy="263968"/>
          </a:xfrm>
        </p:grpSpPr>
        <p:sp>
          <p:nvSpPr>
            <p:cNvPr id="244" name="Rectangle"/>
            <p:cNvSpPr/>
            <p:nvPr/>
          </p:nvSpPr>
          <p:spPr>
            <a:xfrm>
              <a:off x="75997" y="-1"/>
              <a:ext cx="1773061" cy="2639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5" name="Triangle"/>
            <p:cNvSpPr/>
            <p:nvPr/>
          </p:nvSpPr>
          <p:spPr>
            <a:xfrm rot="5400000">
              <a:off x="2089156" y="-235335"/>
              <a:ext cx="263970" cy="7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6" name="Rectangle"/>
            <p:cNvSpPr/>
            <p:nvPr/>
          </p:nvSpPr>
          <p:spPr>
            <a:xfrm>
              <a:off x="1662815" y="7346"/>
              <a:ext cx="82447" cy="6451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" name="Rectangle"/>
            <p:cNvSpPr/>
            <p:nvPr/>
          </p:nvSpPr>
          <p:spPr>
            <a:xfrm>
              <a:off x="1662815" y="192113"/>
              <a:ext cx="82447" cy="645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8" name="Rectangle"/>
            <p:cNvSpPr/>
            <p:nvPr/>
          </p:nvSpPr>
          <p:spPr>
            <a:xfrm>
              <a:off x="1662815" y="99729"/>
              <a:ext cx="82447" cy="64510"/>
            </a:xfrm>
            <a:prstGeom prst="rect">
              <a:avLst/>
            </a:prstGeom>
            <a:solidFill>
              <a:schemeClr val="accent1">
                <a:lumOff val="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9" name="Trapezium"/>
            <p:cNvSpPr/>
            <p:nvPr/>
          </p:nvSpPr>
          <p:spPr>
            <a:xfrm rot="5400000">
              <a:off x="-48188" y="96367"/>
              <a:ext cx="167609" cy="71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51" name="Ground stations at different distances from the transmitter will typically measure a different phase.…"/>
          <p:cNvSpPr txBox="1"/>
          <p:nvPr>
            <p:ph type="body" sz="quarter" idx="1"/>
          </p:nvPr>
        </p:nvSpPr>
        <p:spPr>
          <a:xfrm>
            <a:off x="16028511" y="3161563"/>
            <a:ext cx="5619979" cy="77416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400">
                <a:solidFill>
                  <a:srgbClr val="000000"/>
                </a:solidFill>
              </a:defRPr>
            </a:pPr>
            <a:r>
              <a:t>Ground stations at different distances from the transmitter will typically measure a different phase.</a:t>
            </a:r>
          </a:p>
          <a:p>
            <a:pPr marL="0" indent="0">
              <a:buSzTx/>
              <a:buNone/>
              <a:defRPr sz="3400">
                <a:solidFill>
                  <a:srgbClr val="000000"/>
                </a:solidFill>
              </a:defRPr>
            </a:pPr>
            <a:r>
              <a:t>But: ambiguity is possible. We know </a:t>
            </a:r>
            <a:r>
              <a:rPr i="1"/>
              <a:t>where</a:t>
            </a:r>
            <a:r>
              <a:t> in the cycle, but not </a:t>
            </a:r>
            <a:r>
              <a:rPr i="1"/>
              <a:t>which</a:t>
            </a:r>
            <a:r>
              <a:t> cycle.</a:t>
            </a:r>
          </a:p>
          <a:p>
            <a:pPr marL="0" indent="0">
              <a:buSzTx/>
              <a:buNone/>
              <a:defRPr sz="3400">
                <a:solidFill>
                  <a:srgbClr val="000000"/>
                </a:solidFill>
              </a:defRPr>
            </a:pPr>
            <a:r>
              <a:t>Consequence: a phase difference measurement is consistent with multiple arrival directions (specifics depend on baseline length).</a:t>
            </a:r>
          </a:p>
        </p:txBody>
      </p:sp>
      <p:sp>
        <p:nvSpPr>
          <p:cNvPr id="252" name="Circle"/>
          <p:cNvSpPr/>
          <p:nvPr/>
        </p:nvSpPr>
        <p:spPr>
          <a:xfrm>
            <a:off x="11116862" y="46317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" name="Circle"/>
          <p:cNvSpPr/>
          <p:nvPr/>
        </p:nvSpPr>
        <p:spPr>
          <a:xfrm>
            <a:off x="9249962" y="52540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4" name="Circle"/>
          <p:cNvSpPr/>
          <p:nvPr/>
        </p:nvSpPr>
        <p:spPr>
          <a:xfrm>
            <a:off x="7319562" y="58128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10215162" y="7590829"/>
            <a:ext cx="257772" cy="257771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8272062" y="75908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" name="Circle"/>
          <p:cNvSpPr/>
          <p:nvPr/>
        </p:nvSpPr>
        <p:spPr>
          <a:xfrm>
            <a:off x="10951762" y="84798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" name="Circle"/>
          <p:cNvSpPr/>
          <p:nvPr/>
        </p:nvSpPr>
        <p:spPr>
          <a:xfrm>
            <a:off x="9034062" y="7946429"/>
            <a:ext cx="257772" cy="257772"/>
          </a:xfrm>
          <a:prstGeom prst="ellipse">
            <a:avLst/>
          </a:prstGeom>
          <a:ln w="50800">
            <a:solidFill>
              <a:srgbClr val="A9A9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asics of radio interferometry in PR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Basics of radio interferometry in PR4</a:t>
            </a:r>
          </a:p>
        </p:txBody>
      </p:sp>
      <p:pic>
        <p:nvPicPr>
          <p:cNvPr id="261" name="Screen Recording 2022-02-16 at 10.16.57.mov" descr="Screen Recording 2022-02-16 at 10.16.5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6100" y="4757963"/>
            <a:ext cx="7476982" cy="4170137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pic>
        <p:nvPicPr>
          <p:cNvPr id="262" name="Screen Recording 2022-02-16 at 10.17.46.mov" descr="Screen Recording 2022-02-16 at 10.17.46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401606" y="4757963"/>
            <a:ext cx="7476981" cy="4170137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pic>
        <p:nvPicPr>
          <p:cNvPr id="263" name="Screen Recording 2022-02-16 at 10.18.20.mov" descr="Screen Recording 2022-02-16 at 10.18.20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257111" y="4757963"/>
            <a:ext cx="7476982" cy="4170137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sp>
        <p:nvSpPr>
          <p:cNvPr id="264" name="Short baseline: ~1 wavelength"/>
          <p:cNvSpPr txBox="1"/>
          <p:nvPr/>
        </p:nvSpPr>
        <p:spPr>
          <a:xfrm>
            <a:off x="886642" y="9493834"/>
            <a:ext cx="6795898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Short baseline: ~1 wavelength</a:t>
            </a:r>
          </a:p>
        </p:txBody>
      </p:sp>
      <p:sp>
        <p:nvSpPr>
          <p:cNvPr id="265" name="Longer baseline"/>
          <p:cNvSpPr txBox="1"/>
          <p:nvPr/>
        </p:nvSpPr>
        <p:spPr>
          <a:xfrm>
            <a:off x="10321659" y="9493834"/>
            <a:ext cx="3636875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Longer baseline</a:t>
            </a:r>
          </a:p>
        </p:txBody>
      </p:sp>
      <p:sp>
        <p:nvSpPr>
          <p:cNvPr id="266" name="Even longer baseline"/>
          <p:cNvSpPr txBox="1"/>
          <p:nvPr/>
        </p:nvSpPr>
        <p:spPr>
          <a:xfrm>
            <a:off x="17645212" y="9493834"/>
            <a:ext cx="4700779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Even longer baseline</a:t>
            </a:r>
          </a:p>
        </p:txBody>
      </p:sp>
      <p:sp>
        <p:nvSpPr>
          <p:cNvPr id="267" name="The spacing of the blue zones is a function of the wavelength. But what affects the width of the blue zones?"/>
          <p:cNvSpPr txBox="1"/>
          <p:nvPr/>
        </p:nvSpPr>
        <p:spPr>
          <a:xfrm>
            <a:off x="4259865" y="11209400"/>
            <a:ext cx="15864269" cy="1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chemeClr val="accent3"/>
                </a:solidFill>
              </a:defRPr>
            </a:pPr>
            <a:r>
              <a:t>The </a:t>
            </a:r>
            <a:r>
              <a:rPr i="1"/>
              <a:t>spacing</a:t>
            </a:r>
            <a:r>
              <a:t> of the blue zones is a function of the wavelength.</a:t>
            </a:r>
            <a:br/>
            <a:r>
              <a:t>But what affects the </a:t>
            </a:r>
            <a:r>
              <a:rPr i="1"/>
              <a:t>width</a:t>
            </a:r>
            <a:r>
              <a:t> of the blue zones?</a:t>
            </a:r>
          </a:p>
        </p:txBody>
      </p:sp>
      <p:sp>
        <p:nvSpPr>
          <p:cNvPr id="268" name="See: https://www.shadertoy.com/view/3ddfWM"/>
          <p:cNvSpPr txBox="1"/>
          <p:nvPr/>
        </p:nvSpPr>
        <p:spPr>
          <a:xfrm>
            <a:off x="17322190" y="4112717"/>
            <a:ext cx="65544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See: https://www.shadertoy.com/view/3ddfWM</a:t>
            </a:r>
          </a:p>
        </p:txBody>
      </p:sp>
      <p:sp>
        <p:nvSpPr>
          <p:cNvPr id="269" name="Blue zones: simulated possible locations of the transmitter from a phase difference measurement on  single baseline"/>
          <p:cNvSpPr txBox="1"/>
          <p:nvPr/>
        </p:nvSpPr>
        <p:spPr>
          <a:xfrm>
            <a:off x="531164" y="3541217"/>
            <a:ext cx="6176331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Blue zones: simulated possible locations of the transmitter from a phase difference measurement on  single baseline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666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1666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66666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783332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33333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Basics of radio interferometry in PR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Basics of radio interferometry in PR4</a:t>
            </a:r>
          </a:p>
        </p:txBody>
      </p:sp>
      <p:sp>
        <p:nvSpPr>
          <p:cNvPr id="272" name="Multiple baselines"/>
          <p:cNvSpPr txBox="1"/>
          <p:nvPr/>
        </p:nvSpPr>
        <p:spPr>
          <a:xfrm>
            <a:off x="10148697" y="12643434"/>
            <a:ext cx="4086607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Multiple baselines</a:t>
            </a:r>
          </a:p>
        </p:txBody>
      </p:sp>
      <p:pic>
        <p:nvPicPr>
          <p:cNvPr id="273" name="Screen Recording 2022-02-16 at 10.19.30.mov" descr="Screen Recording 2022-02-16 at 10.19.3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46499" y="2715340"/>
            <a:ext cx="16891001" cy="9420617"/>
          </a:xfrm>
          <a:prstGeom prst="rect">
            <a:avLst/>
          </a:prstGeom>
          <a:ln w="203200">
            <a:solidFill>
              <a:srgbClr val="FFFFFF"/>
            </a:solidFill>
            <a:miter lim="400000"/>
          </a:ln>
        </p:spPr>
      </p:pic>
      <p:sp>
        <p:nvSpPr>
          <p:cNvPr id="274" name="See: https://www.shadertoy.com/view/3ddfWM"/>
          <p:cNvSpPr txBox="1"/>
          <p:nvPr/>
        </p:nvSpPr>
        <p:spPr>
          <a:xfrm>
            <a:off x="14223390" y="2156917"/>
            <a:ext cx="65544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See: https://www.shadertoy.com/view/3ddfWM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00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Our REXUS PR4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REXUS PR4 setup</a:t>
            </a:r>
          </a:p>
        </p:txBody>
      </p:sp>
      <p:sp>
        <p:nvSpPr>
          <p:cNvPr id="277" name="Some numbers:…"/>
          <p:cNvSpPr txBox="1"/>
          <p:nvPr>
            <p:ph type="body" idx="1"/>
          </p:nvPr>
        </p:nvSpPr>
        <p:spPr>
          <a:xfrm>
            <a:off x="1206500" y="4248504"/>
            <a:ext cx="21971000" cy="889216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Some numbers:</a:t>
            </a:r>
          </a:p>
          <a:p>
            <a:pPr marL="0" indent="0">
              <a:buSzTx/>
              <a:buNone/>
            </a:pPr>
            <a:r>
              <a:t>The 3 transmitters use patch antennas and are placed around the rocket fuselage, 120 degrees apart from each other.</a:t>
            </a:r>
          </a:p>
          <a:p>
            <a:pPr marL="0" indent="0">
              <a:buSzTx/>
              <a:buNone/>
            </a:pPr>
            <a:r>
              <a:t>Ground stations have 3 (horizontal dipole) antennas each, separated by ~1m and placed in a triangle (we have them in the lab downstairs).</a:t>
            </a:r>
          </a:p>
          <a:p>
            <a:pPr marL="0" indent="0">
              <a:buSzTx/>
              <a:buNone/>
            </a:pPr>
            <a:r>
              <a:t>Ground stations will be placed 100s of meters to a few kilometers apart at the Esrange launch site (specific placement is TBD).</a:t>
            </a:r>
          </a:p>
          <a:p>
            <a:pPr marL="0" indent="0">
              <a:buSzTx/>
              <a:buNone/>
            </a:pPr>
            <a:r>
              <a:t>The rocket will reach an apogee of ~80 km, total flight time of ~15 minutes (including a long parachute descent), max speed going up is ~1 km/s (Mach 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Our REXUS PR4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REXUS PR4 setup</a:t>
            </a:r>
          </a:p>
        </p:txBody>
      </p:sp>
      <p:sp>
        <p:nvSpPr>
          <p:cNvPr id="280" name="The ground stations measure voltages from each of their 3 antennas, in the following time pattern:"/>
          <p:cNvSpPr txBox="1"/>
          <p:nvPr>
            <p:ph type="body" sz="quarter" idx="1"/>
          </p:nvPr>
        </p:nvSpPr>
        <p:spPr>
          <a:xfrm>
            <a:off x="1206500" y="4248504"/>
            <a:ext cx="21971000" cy="158368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The ground stations measure voltages from each of their 3 antennas, in the following time pattern:</a:t>
            </a:r>
          </a:p>
        </p:txBody>
      </p:sp>
      <p:sp>
        <p:nvSpPr>
          <p:cNvPr id="281" name="Line"/>
          <p:cNvSpPr/>
          <p:nvPr/>
        </p:nvSpPr>
        <p:spPr>
          <a:xfrm flipV="1">
            <a:off x="1447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Line"/>
          <p:cNvSpPr/>
          <p:nvPr/>
        </p:nvSpPr>
        <p:spPr>
          <a:xfrm flipV="1">
            <a:off x="1574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Line"/>
          <p:cNvSpPr/>
          <p:nvPr/>
        </p:nvSpPr>
        <p:spPr>
          <a:xfrm flipV="1">
            <a:off x="1701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4" name="Line"/>
          <p:cNvSpPr/>
          <p:nvPr/>
        </p:nvSpPr>
        <p:spPr>
          <a:xfrm flipV="1">
            <a:off x="1828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5" name="Line"/>
          <p:cNvSpPr/>
          <p:nvPr/>
        </p:nvSpPr>
        <p:spPr>
          <a:xfrm flipV="1">
            <a:off x="1955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6" name="Line"/>
          <p:cNvSpPr/>
          <p:nvPr/>
        </p:nvSpPr>
        <p:spPr>
          <a:xfrm flipV="1">
            <a:off x="2082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Line"/>
          <p:cNvSpPr/>
          <p:nvPr/>
        </p:nvSpPr>
        <p:spPr>
          <a:xfrm flipV="1">
            <a:off x="2209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8" name="Line"/>
          <p:cNvSpPr/>
          <p:nvPr/>
        </p:nvSpPr>
        <p:spPr>
          <a:xfrm flipV="1">
            <a:off x="2336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9" name="Line"/>
          <p:cNvSpPr/>
          <p:nvPr/>
        </p:nvSpPr>
        <p:spPr>
          <a:xfrm flipV="1">
            <a:off x="2463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0" name="Line"/>
          <p:cNvSpPr/>
          <p:nvPr/>
        </p:nvSpPr>
        <p:spPr>
          <a:xfrm flipV="1">
            <a:off x="2590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1" name="Line"/>
          <p:cNvSpPr/>
          <p:nvPr/>
        </p:nvSpPr>
        <p:spPr>
          <a:xfrm flipV="1">
            <a:off x="7416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2" name="Line"/>
          <p:cNvSpPr/>
          <p:nvPr/>
        </p:nvSpPr>
        <p:spPr>
          <a:xfrm flipV="1">
            <a:off x="7543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3" name="Line"/>
          <p:cNvSpPr/>
          <p:nvPr/>
        </p:nvSpPr>
        <p:spPr>
          <a:xfrm flipV="1">
            <a:off x="7670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Line"/>
          <p:cNvSpPr/>
          <p:nvPr/>
        </p:nvSpPr>
        <p:spPr>
          <a:xfrm flipV="1">
            <a:off x="7797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5" name="Line"/>
          <p:cNvSpPr/>
          <p:nvPr/>
        </p:nvSpPr>
        <p:spPr>
          <a:xfrm flipV="1">
            <a:off x="7924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6" name="Line"/>
          <p:cNvSpPr/>
          <p:nvPr/>
        </p:nvSpPr>
        <p:spPr>
          <a:xfrm flipV="1">
            <a:off x="8051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7" name="Line"/>
          <p:cNvSpPr/>
          <p:nvPr/>
        </p:nvSpPr>
        <p:spPr>
          <a:xfrm flipV="1">
            <a:off x="8178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8" name="Line"/>
          <p:cNvSpPr/>
          <p:nvPr/>
        </p:nvSpPr>
        <p:spPr>
          <a:xfrm flipV="1">
            <a:off x="8305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9" name="Line"/>
          <p:cNvSpPr/>
          <p:nvPr/>
        </p:nvSpPr>
        <p:spPr>
          <a:xfrm flipV="1">
            <a:off x="8432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0" name="Line"/>
          <p:cNvSpPr/>
          <p:nvPr/>
        </p:nvSpPr>
        <p:spPr>
          <a:xfrm flipV="1">
            <a:off x="8559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1" name="Line"/>
          <p:cNvSpPr/>
          <p:nvPr/>
        </p:nvSpPr>
        <p:spPr>
          <a:xfrm flipV="1">
            <a:off x="13512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2" name="Line"/>
          <p:cNvSpPr/>
          <p:nvPr/>
        </p:nvSpPr>
        <p:spPr>
          <a:xfrm flipV="1">
            <a:off x="13639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3" name="Line"/>
          <p:cNvSpPr/>
          <p:nvPr/>
        </p:nvSpPr>
        <p:spPr>
          <a:xfrm flipV="1">
            <a:off x="13766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4" name="Line"/>
          <p:cNvSpPr/>
          <p:nvPr/>
        </p:nvSpPr>
        <p:spPr>
          <a:xfrm flipV="1">
            <a:off x="13893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5" name="Line"/>
          <p:cNvSpPr/>
          <p:nvPr/>
        </p:nvSpPr>
        <p:spPr>
          <a:xfrm flipV="1">
            <a:off x="14020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6" name="Line"/>
          <p:cNvSpPr/>
          <p:nvPr/>
        </p:nvSpPr>
        <p:spPr>
          <a:xfrm flipV="1">
            <a:off x="14147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7" name="Line"/>
          <p:cNvSpPr/>
          <p:nvPr/>
        </p:nvSpPr>
        <p:spPr>
          <a:xfrm flipV="1">
            <a:off x="14274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8" name="Line"/>
          <p:cNvSpPr/>
          <p:nvPr/>
        </p:nvSpPr>
        <p:spPr>
          <a:xfrm flipV="1">
            <a:off x="14401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9" name="Line"/>
          <p:cNvSpPr/>
          <p:nvPr/>
        </p:nvSpPr>
        <p:spPr>
          <a:xfrm flipV="1">
            <a:off x="14528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0" name="Line"/>
          <p:cNvSpPr/>
          <p:nvPr/>
        </p:nvSpPr>
        <p:spPr>
          <a:xfrm flipV="1">
            <a:off x="14655800" y="863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1" name="Circle"/>
          <p:cNvSpPr/>
          <p:nvPr/>
        </p:nvSpPr>
        <p:spPr>
          <a:xfrm>
            <a:off x="2728168" y="8965034"/>
            <a:ext cx="129333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Circle"/>
          <p:cNvSpPr/>
          <p:nvPr/>
        </p:nvSpPr>
        <p:spPr>
          <a:xfrm>
            <a:off x="2982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3" name="Circle"/>
          <p:cNvSpPr/>
          <p:nvPr/>
        </p:nvSpPr>
        <p:spPr>
          <a:xfrm>
            <a:off x="3236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4" name="Circle"/>
          <p:cNvSpPr/>
          <p:nvPr/>
        </p:nvSpPr>
        <p:spPr>
          <a:xfrm>
            <a:off x="8697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5" name="Circle"/>
          <p:cNvSpPr/>
          <p:nvPr/>
        </p:nvSpPr>
        <p:spPr>
          <a:xfrm>
            <a:off x="8951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6" name="Circle"/>
          <p:cNvSpPr/>
          <p:nvPr/>
        </p:nvSpPr>
        <p:spPr>
          <a:xfrm>
            <a:off x="9205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Circle"/>
          <p:cNvSpPr/>
          <p:nvPr/>
        </p:nvSpPr>
        <p:spPr>
          <a:xfrm>
            <a:off x="14793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8" name="Circle"/>
          <p:cNvSpPr/>
          <p:nvPr/>
        </p:nvSpPr>
        <p:spPr>
          <a:xfrm>
            <a:off x="15047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Circle"/>
          <p:cNvSpPr/>
          <p:nvPr/>
        </p:nvSpPr>
        <p:spPr>
          <a:xfrm>
            <a:off x="15301168" y="896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" name="{"/>
          <p:cNvSpPr txBox="1"/>
          <p:nvPr/>
        </p:nvSpPr>
        <p:spPr>
          <a:xfrm rot="16200000">
            <a:off x="1903576" y="8795424"/>
            <a:ext cx="561649" cy="232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pPr/>
            <a:r>
              <a:t>{</a:t>
            </a:r>
          </a:p>
        </p:txBody>
      </p:sp>
      <p:sp>
        <p:nvSpPr>
          <p:cNvPr id="321" name="2048 samples,…"/>
          <p:cNvSpPr txBox="1"/>
          <p:nvPr/>
        </p:nvSpPr>
        <p:spPr>
          <a:xfrm>
            <a:off x="1395730" y="10090341"/>
            <a:ext cx="2186941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2048 samples,</a:t>
            </a:r>
          </a:p>
          <a:p>
            <a:pPr/>
            <a:r>
              <a:t>@ 40 Ms/s</a:t>
            </a:r>
          </a:p>
        </p:txBody>
      </p:sp>
      <p:sp>
        <p:nvSpPr>
          <p:cNvPr id="322" name="Line"/>
          <p:cNvSpPr/>
          <p:nvPr/>
        </p:nvSpPr>
        <p:spPr>
          <a:xfrm>
            <a:off x="1446014" y="11318279"/>
            <a:ext cx="5822058" cy="1"/>
          </a:xfrm>
          <a:prstGeom prst="line">
            <a:avLst/>
          </a:prstGeom>
          <a:ln w="889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3" name="Line"/>
          <p:cNvSpPr/>
          <p:nvPr/>
        </p:nvSpPr>
        <p:spPr>
          <a:xfrm flipV="1">
            <a:off x="1409700" y="6014689"/>
            <a:ext cx="1" cy="5383743"/>
          </a:xfrm>
          <a:prstGeom prst="line">
            <a:avLst/>
          </a:prstGeom>
          <a:ln w="1143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4" name="Line"/>
          <p:cNvSpPr/>
          <p:nvPr/>
        </p:nvSpPr>
        <p:spPr>
          <a:xfrm flipV="1">
            <a:off x="7378699" y="6014689"/>
            <a:ext cx="1" cy="5383743"/>
          </a:xfrm>
          <a:prstGeom prst="line">
            <a:avLst/>
          </a:prstGeom>
          <a:ln w="1143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1 millisecond"/>
          <p:cNvSpPr txBox="1"/>
          <p:nvPr/>
        </p:nvSpPr>
        <p:spPr>
          <a:xfrm>
            <a:off x="3670757" y="11516817"/>
            <a:ext cx="190408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 millisecond</a:t>
            </a:r>
          </a:p>
        </p:txBody>
      </p:sp>
      <p:sp>
        <p:nvSpPr>
          <p:cNvPr id="326" name="Line"/>
          <p:cNvSpPr/>
          <p:nvPr/>
        </p:nvSpPr>
        <p:spPr>
          <a:xfrm flipV="1">
            <a:off x="1447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7" name="Line"/>
          <p:cNvSpPr/>
          <p:nvPr/>
        </p:nvSpPr>
        <p:spPr>
          <a:xfrm flipV="1">
            <a:off x="1574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8" name="Line"/>
          <p:cNvSpPr/>
          <p:nvPr/>
        </p:nvSpPr>
        <p:spPr>
          <a:xfrm flipV="1">
            <a:off x="1701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9" name="Line"/>
          <p:cNvSpPr/>
          <p:nvPr/>
        </p:nvSpPr>
        <p:spPr>
          <a:xfrm flipV="1">
            <a:off x="1828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0" name="Line"/>
          <p:cNvSpPr/>
          <p:nvPr/>
        </p:nvSpPr>
        <p:spPr>
          <a:xfrm flipV="1">
            <a:off x="1955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1" name="Line"/>
          <p:cNvSpPr/>
          <p:nvPr/>
        </p:nvSpPr>
        <p:spPr>
          <a:xfrm flipV="1">
            <a:off x="2082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2" name="Line"/>
          <p:cNvSpPr/>
          <p:nvPr/>
        </p:nvSpPr>
        <p:spPr>
          <a:xfrm flipV="1">
            <a:off x="2209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3" name="Line"/>
          <p:cNvSpPr/>
          <p:nvPr/>
        </p:nvSpPr>
        <p:spPr>
          <a:xfrm flipV="1">
            <a:off x="2336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4" name="Line"/>
          <p:cNvSpPr/>
          <p:nvPr/>
        </p:nvSpPr>
        <p:spPr>
          <a:xfrm flipV="1">
            <a:off x="2463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5" name="Line"/>
          <p:cNvSpPr/>
          <p:nvPr/>
        </p:nvSpPr>
        <p:spPr>
          <a:xfrm flipV="1">
            <a:off x="2590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6" name="Line"/>
          <p:cNvSpPr/>
          <p:nvPr/>
        </p:nvSpPr>
        <p:spPr>
          <a:xfrm flipV="1">
            <a:off x="7416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7" name="Line"/>
          <p:cNvSpPr/>
          <p:nvPr/>
        </p:nvSpPr>
        <p:spPr>
          <a:xfrm flipV="1">
            <a:off x="7543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8" name="Line"/>
          <p:cNvSpPr/>
          <p:nvPr/>
        </p:nvSpPr>
        <p:spPr>
          <a:xfrm flipV="1">
            <a:off x="7670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9" name="Line"/>
          <p:cNvSpPr/>
          <p:nvPr/>
        </p:nvSpPr>
        <p:spPr>
          <a:xfrm flipV="1">
            <a:off x="7797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0" name="Line"/>
          <p:cNvSpPr/>
          <p:nvPr/>
        </p:nvSpPr>
        <p:spPr>
          <a:xfrm flipV="1">
            <a:off x="7924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1" name="Line"/>
          <p:cNvSpPr/>
          <p:nvPr/>
        </p:nvSpPr>
        <p:spPr>
          <a:xfrm flipV="1">
            <a:off x="8051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2" name="Line"/>
          <p:cNvSpPr/>
          <p:nvPr/>
        </p:nvSpPr>
        <p:spPr>
          <a:xfrm flipV="1">
            <a:off x="8178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3" name="Line"/>
          <p:cNvSpPr/>
          <p:nvPr/>
        </p:nvSpPr>
        <p:spPr>
          <a:xfrm flipV="1">
            <a:off x="8305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4" name="Line"/>
          <p:cNvSpPr/>
          <p:nvPr/>
        </p:nvSpPr>
        <p:spPr>
          <a:xfrm flipV="1">
            <a:off x="8432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5" name="Line"/>
          <p:cNvSpPr/>
          <p:nvPr/>
        </p:nvSpPr>
        <p:spPr>
          <a:xfrm flipV="1">
            <a:off x="8559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6" name="Line"/>
          <p:cNvSpPr/>
          <p:nvPr/>
        </p:nvSpPr>
        <p:spPr>
          <a:xfrm flipV="1">
            <a:off x="13512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7" name="Line"/>
          <p:cNvSpPr/>
          <p:nvPr/>
        </p:nvSpPr>
        <p:spPr>
          <a:xfrm flipV="1">
            <a:off x="13639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8" name="Line"/>
          <p:cNvSpPr/>
          <p:nvPr/>
        </p:nvSpPr>
        <p:spPr>
          <a:xfrm flipV="1">
            <a:off x="13766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Line"/>
          <p:cNvSpPr/>
          <p:nvPr/>
        </p:nvSpPr>
        <p:spPr>
          <a:xfrm flipV="1">
            <a:off x="13893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Line"/>
          <p:cNvSpPr/>
          <p:nvPr/>
        </p:nvSpPr>
        <p:spPr>
          <a:xfrm flipV="1">
            <a:off x="14020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1" name="Line"/>
          <p:cNvSpPr/>
          <p:nvPr/>
        </p:nvSpPr>
        <p:spPr>
          <a:xfrm flipV="1">
            <a:off x="14147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2" name="Line"/>
          <p:cNvSpPr/>
          <p:nvPr/>
        </p:nvSpPr>
        <p:spPr>
          <a:xfrm flipV="1">
            <a:off x="14274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Line"/>
          <p:cNvSpPr/>
          <p:nvPr/>
        </p:nvSpPr>
        <p:spPr>
          <a:xfrm flipV="1">
            <a:off x="14401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4" name="Line"/>
          <p:cNvSpPr/>
          <p:nvPr/>
        </p:nvSpPr>
        <p:spPr>
          <a:xfrm flipV="1">
            <a:off x="14528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Line"/>
          <p:cNvSpPr/>
          <p:nvPr/>
        </p:nvSpPr>
        <p:spPr>
          <a:xfrm flipV="1">
            <a:off x="14655800" y="736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Circle"/>
          <p:cNvSpPr/>
          <p:nvPr/>
        </p:nvSpPr>
        <p:spPr>
          <a:xfrm>
            <a:off x="2728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7" name="Circle"/>
          <p:cNvSpPr/>
          <p:nvPr/>
        </p:nvSpPr>
        <p:spPr>
          <a:xfrm>
            <a:off x="2982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8" name="Circle"/>
          <p:cNvSpPr/>
          <p:nvPr/>
        </p:nvSpPr>
        <p:spPr>
          <a:xfrm>
            <a:off x="3236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9" name="Circle"/>
          <p:cNvSpPr/>
          <p:nvPr/>
        </p:nvSpPr>
        <p:spPr>
          <a:xfrm>
            <a:off x="8697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0" name="Circle"/>
          <p:cNvSpPr/>
          <p:nvPr/>
        </p:nvSpPr>
        <p:spPr>
          <a:xfrm>
            <a:off x="8951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Circle"/>
          <p:cNvSpPr/>
          <p:nvPr/>
        </p:nvSpPr>
        <p:spPr>
          <a:xfrm>
            <a:off x="9205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2" name="Circle"/>
          <p:cNvSpPr/>
          <p:nvPr/>
        </p:nvSpPr>
        <p:spPr>
          <a:xfrm>
            <a:off x="14793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Circle"/>
          <p:cNvSpPr/>
          <p:nvPr/>
        </p:nvSpPr>
        <p:spPr>
          <a:xfrm>
            <a:off x="15047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4" name="Circle"/>
          <p:cNvSpPr/>
          <p:nvPr/>
        </p:nvSpPr>
        <p:spPr>
          <a:xfrm>
            <a:off x="15301168" y="769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5" name="Line"/>
          <p:cNvSpPr/>
          <p:nvPr/>
        </p:nvSpPr>
        <p:spPr>
          <a:xfrm flipV="1">
            <a:off x="1447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6" name="Line"/>
          <p:cNvSpPr/>
          <p:nvPr/>
        </p:nvSpPr>
        <p:spPr>
          <a:xfrm flipV="1">
            <a:off x="1574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7" name="Line"/>
          <p:cNvSpPr/>
          <p:nvPr/>
        </p:nvSpPr>
        <p:spPr>
          <a:xfrm flipV="1">
            <a:off x="1701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8" name="Line"/>
          <p:cNvSpPr/>
          <p:nvPr/>
        </p:nvSpPr>
        <p:spPr>
          <a:xfrm flipV="1">
            <a:off x="1828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9" name="Line"/>
          <p:cNvSpPr/>
          <p:nvPr/>
        </p:nvSpPr>
        <p:spPr>
          <a:xfrm flipV="1">
            <a:off x="1955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0" name="Line"/>
          <p:cNvSpPr/>
          <p:nvPr/>
        </p:nvSpPr>
        <p:spPr>
          <a:xfrm flipV="1">
            <a:off x="2082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1" name="Line"/>
          <p:cNvSpPr/>
          <p:nvPr/>
        </p:nvSpPr>
        <p:spPr>
          <a:xfrm flipV="1">
            <a:off x="2209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2" name="Line"/>
          <p:cNvSpPr/>
          <p:nvPr/>
        </p:nvSpPr>
        <p:spPr>
          <a:xfrm flipV="1">
            <a:off x="2336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3" name="Line"/>
          <p:cNvSpPr/>
          <p:nvPr/>
        </p:nvSpPr>
        <p:spPr>
          <a:xfrm flipV="1">
            <a:off x="2463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4" name="Line"/>
          <p:cNvSpPr/>
          <p:nvPr/>
        </p:nvSpPr>
        <p:spPr>
          <a:xfrm flipV="1">
            <a:off x="2590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5" name="Line"/>
          <p:cNvSpPr/>
          <p:nvPr/>
        </p:nvSpPr>
        <p:spPr>
          <a:xfrm flipV="1">
            <a:off x="7416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6" name="Line"/>
          <p:cNvSpPr/>
          <p:nvPr/>
        </p:nvSpPr>
        <p:spPr>
          <a:xfrm flipV="1">
            <a:off x="7543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7" name="Line"/>
          <p:cNvSpPr/>
          <p:nvPr/>
        </p:nvSpPr>
        <p:spPr>
          <a:xfrm flipV="1">
            <a:off x="7670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8" name="Line"/>
          <p:cNvSpPr/>
          <p:nvPr/>
        </p:nvSpPr>
        <p:spPr>
          <a:xfrm flipV="1">
            <a:off x="7797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9" name="Line"/>
          <p:cNvSpPr/>
          <p:nvPr/>
        </p:nvSpPr>
        <p:spPr>
          <a:xfrm flipV="1">
            <a:off x="7924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0" name="Line"/>
          <p:cNvSpPr/>
          <p:nvPr/>
        </p:nvSpPr>
        <p:spPr>
          <a:xfrm flipV="1">
            <a:off x="8051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1" name="Line"/>
          <p:cNvSpPr/>
          <p:nvPr/>
        </p:nvSpPr>
        <p:spPr>
          <a:xfrm flipV="1">
            <a:off x="8178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2" name="Line"/>
          <p:cNvSpPr/>
          <p:nvPr/>
        </p:nvSpPr>
        <p:spPr>
          <a:xfrm flipV="1">
            <a:off x="8305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3" name="Line"/>
          <p:cNvSpPr/>
          <p:nvPr/>
        </p:nvSpPr>
        <p:spPr>
          <a:xfrm flipV="1">
            <a:off x="8432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4" name="Line"/>
          <p:cNvSpPr/>
          <p:nvPr/>
        </p:nvSpPr>
        <p:spPr>
          <a:xfrm flipV="1">
            <a:off x="8559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5" name="Line"/>
          <p:cNvSpPr/>
          <p:nvPr/>
        </p:nvSpPr>
        <p:spPr>
          <a:xfrm flipV="1">
            <a:off x="13512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6" name="Line"/>
          <p:cNvSpPr/>
          <p:nvPr/>
        </p:nvSpPr>
        <p:spPr>
          <a:xfrm flipV="1">
            <a:off x="13639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Line"/>
          <p:cNvSpPr/>
          <p:nvPr/>
        </p:nvSpPr>
        <p:spPr>
          <a:xfrm flipV="1">
            <a:off x="13766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Line"/>
          <p:cNvSpPr/>
          <p:nvPr/>
        </p:nvSpPr>
        <p:spPr>
          <a:xfrm flipV="1">
            <a:off x="13893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Line"/>
          <p:cNvSpPr/>
          <p:nvPr/>
        </p:nvSpPr>
        <p:spPr>
          <a:xfrm flipV="1">
            <a:off x="14020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Line"/>
          <p:cNvSpPr/>
          <p:nvPr/>
        </p:nvSpPr>
        <p:spPr>
          <a:xfrm flipV="1">
            <a:off x="14147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Line"/>
          <p:cNvSpPr/>
          <p:nvPr/>
        </p:nvSpPr>
        <p:spPr>
          <a:xfrm flipV="1">
            <a:off x="14274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Line"/>
          <p:cNvSpPr/>
          <p:nvPr/>
        </p:nvSpPr>
        <p:spPr>
          <a:xfrm flipV="1">
            <a:off x="14401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Line"/>
          <p:cNvSpPr/>
          <p:nvPr/>
        </p:nvSpPr>
        <p:spPr>
          <a:xfrm flipV="1">
            <a:off x="14528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Line"/>
          <p:cNvSpPr/>
          <p:nvPr/>
        </p:nvSpPr>
        <p:spPr>
          <a:xfrm flipV="1">
            <a:off x="14655800" y="6097382"/>
            <a:ext cx="1" cy="7846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5" name="Circle"/>
          <p:cNvSpPr/>
          <p:nvPr/>
        </p:nvSpPr>
        <p:spPr>
          <a:xfrm>
            <a:off x="2728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6" name="Circle"/>
          <p:cNvSpPr/>
          <p:nvPr/>
        </p:nvSpPr>
        <p:spPr>
          <a:xfrm>
            <a:off x="2982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7" name="Circle"/>
          <p:cNvSpPr/>
          <p:nvPr/>
        </p:nvSpPr>
        <p:spPr>
          <a:xfrm>
            <a:off x="3236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8" name="Circle"/>
          <p:cNvSpPr/>
          <p:nvPr/>
        </p:nvSpPr>
        <p:spPr>
          <a:xfrm>
            <a:off x="8697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" name="Circle"/>
          <p:cNvSpPr/>
          <p:nvPr/>
        </p:nvSpPr>
        <p:spPr>
          <a:xfrm>
            <a:off x="8951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" name="Circle"/>
          <p:cNvSpPr/>
          <p:nvPr/>
        </p:nvSpPr>
        <p:spPr>
          <a:xfrm>
            <a:off x="9205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1" name="Circle"/>
          <p:cNvSpPr/>
          <p:nvPr/>
        </p:nvSpPr>
        <p:spPr>
          <a:xfrm>
            <a:off x="14793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2" name="Circle"/>
          <p:cNvSpPr/>
          <p:nvPr/>
        </p:nvSpPr>
        <p:spPr>
          <a:xfrm>
            <a:off x="15047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" name="Circle"/>
          <p:cNvSpPr/>
          <p:nvPr/>
        </p:nvSpPr>
        <p:spPr>
          <a:xfrm>
            <a:off x="15301168" y="6425034"/>
            <a:ext cx="129332" cy="12933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4" name="Antenna 1"/>
          <p:cNvSpPr txBox="1"/>
          <p:nvPr/>
        </p:nvSpPr>
        <p:spPr>
          <a:xfrm>
            <a:off x="16698168" y="6115811"/>
            <a:ext cx="459809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Antenna 1</a:t>
            </a:r>
          </a:p>
        </p:txBody>
      </p:sp>
      <p:sp>
        <p:nvSpPr>
          <p:cNvPr id="405" name="Antenna 2"/>
          <p:cNvSpPr txBox="1"/>
          <p:nvPr/>
        </p:nvSpPr>
        <p:spPr>
          <a:xfrm>
            <a:off x="16698168" y="7385811"/>
            <a:ext cx="459809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Antenna 2</a:t>
            </a:r>
          </a:p>
        </p:txBody>
      </p:sp>
      <p:sp>
        <p:nvSpPr>
          <p:cNvPr id="406" name="Antenna 3"/>
          <p:cNvSpPr txBox="1"/>
          <p:nvPr/>
        </p:nvSpPr>
        <p:spPr>
          <a:xfrm>
            <a:off x="16698168" y="8655811"/>
            <a:ext cx="459809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Antenna 3</a:t>
            </a:r>
          </a:p>
        </p:txBody>
      </p:sp>
      <p:sp>
        <p:nvSpPr>
          <p:cNvPr id="407" name="Samples are taken quickly, but in short bursts and only a fraction of the time. Otherwise the data rate gets too large!"/>
          <p:cNvSpPr txBox="1"/>
          <p:nvPr/>
        </p:nvSpPr>
        <p:spPr>
          <a:xfrm>
            <a:off x="10617398" y="9890430"/>
            <a:ext cx="12712502" cy="23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Samples are taken quickly, but in short bursts and only a fraction of the time. Otherwise the data rate gets too large!</a:t>
            </a:r>
          </a:p>
        </p:txBody>
      </p:sp>
      <p:sp>
        <p:nvSpPr>
          <p:cNvPr id="408" name="Line"/>
          <p:cNvSpPr/>
          <p:nvPr/>
        </p:nvSpPr>
        <p:spPr>
          <a:xfrm>
            <a:off x="1483721" y="12432278"/>
            <a:ext cx="19148945" cy="1"/>
          </a:xfrm>
          <a:prstGeom prst="line">
            <a:avLst/>
          </a:prstGeom>
          <a:ln w="2032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9" name="Time"/>
          <p:cNvSpPr txBox="1"/>
          <p:nvPr/>
        </p:nvSpPr>
        <p:spPr>
          <a:xfrm>
            <a:off x="10306988" y="12537166"/>
            <a:ext cx="150241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ositioning algorith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Positioning algorithms</a:t>
            </a:r>
          </a:p>
        </p:txBody>
      </p:sp>
      <p:sp>
        <p:nvSpPr>
          <p:cNvPr id="412" name="‘Tracking the phase’: monitoring the changing range of the rocket from each antenna on each ground station separate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 startAt="1"/>
            </a:pPr>
            <a:r>
              <a:t>‘Tracking the phase’: monitoring the changing range of the rocket from each antenna on each ground station separately</a:t>
            </a:r>
          </a:p>
          <a:p>
            <a:pPr marL="889000" indent="-889000">
              <a:buSzPct val="100000"/>
              <a:buAutoNum type="arabicPeriod" startAt="1"/>
            </a:pPr>
            <a:r>
              <a:t>Arrival direction determination for each individual ground station using phases from different antennas on the same ground station</a:t>
            </a:r>
          </a:p>
          <a:p>
            <a:pPr marL="889000" indent="-889000">
              <a:buSzPct val="100000"/>
              <a:buAutoNum type="arabicPeriod" startAt="1"/>
            </a:pPr>
            <a:r>
              <a:t>Full interferometry using baselines between different ground stations for phase difference measurements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