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407f4ccf8d_4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407f4ccf8d_4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3f5389d3d2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3f5389d3d2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5bc80fdc6e_9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5bc80fdc6e_9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3f5389d3d2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3f5389d3d2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3f5389d3d2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3f5389d3d2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407f4ccf8d_11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407f4ccf8d_11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3f5389d3d2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3f5389d3d2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3f5389d3d2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3f5389d3d2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3f5389d3d2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3f5389d3d2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407f4ccf8d_11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407f4ccf8d_11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407f4ccf8d_4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407f4ccf8d_4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3f5389d3d2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3f5389d3d2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3f5389d3d2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3f5389d3d2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3f5389d3d2_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3f5389d3d2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65bb3bcfb0_8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65bb3bcfb0_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407f4ccf8d_11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407f4ccf8d_11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3f5389d3d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3f5389d3d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3f5674658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3f5674658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407f4ccf8d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407f4ccf8d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6b81b0b86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6b81b0b86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407f4ccf8d_11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407f4ccf8d_11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lnSpcReduction="10000"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drive.google.com/file/d/13LRiZngCs65XzzQ2qVuI64YBshsji1qO/view" TargetMode="External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jpg"/><Relationship Id="rId4" Type="http://schemas.openxmlformats.org/officeDocument/2006/relationships/image" Target="../media/image2.jp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35.jpg"/><Relationship Id="rId6" Type="http://schemas.openxmlformats.org/officeDocument/2006/relationships/image" Target="../media/image10.jpg"/><Relationship Id="rId7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g"/><Relationship Id="rId4" Type="http://schemas.openxmlformats.org/officeDocument/2006/relationships/image" Target="../media/image4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Relationship Id="rId6" Type="http://schemas.openxmlformats.org/officeDocument/2006/relationships/image" Target="../media/image22.png"/><Relationship Id="rId7" Type="http://schemas.openxmlformats.org/officeDocument/2006/relationships/image" Target="../media/image15.png"/><Relationship Id="rId8" Type="http://schemas.openxmlformats.org/officeDocument/2006/relationships/image" Target="../media/image3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drive.google.com/file/d/1Innmqoh3liNgFj8utV6pBUTgfkOLP0ju/view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Relationship Id="rId4" Type="http://schemas.openxmlformats.org/officeDocument/2006/relationships/image" Target="../media/image27.png"/><Relationship Id="rId11" Type="http://schemas.openxmlformats.org/officeDocument/2006/relationships/image" Target="../media/image25.png"/><Relationship Id="rId10" Type="http://schemas.openxmlformats.org/officeDocument/2006/relationships/image" Target="../media/image28.jpg"/><Relationship Id="rId12" Type="http://schemas.openxmlformats.org/officeDocument/2006/relationships/image" Target="../media/image34.png"/><Relationship Id="rId9" Type="http://schemas.openxmlformats.org/officeDocument/2006/relationships/image" Target="../media/image30.png"/><Relationship Id="rId5" Type="http://schemas.openxmlformats.org/officeDocument/2006/relationships/image" Target="../media/image19.png"/><Relationship Id="rId6" Type="http://schemas.openxmlformats.org/officeDocument/2006/relationships/image" Target="../media/image31.png"/><Relationship Id="rId7" Type="http://schemas.openxmlformats.org/officeDocument/2006/relationships/image" Target="../media/image29.png"/><Relationship Id="rId8" Type="http://schemas.openxmlformats.org/officeDocument/2006/relationships/image" Target="../media/image4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jpg"/><Relationship Id="rId4" Type="http://schemas.openxmlformats.org/officeDocument/2006/relationships/image" Target="../media/image37.png"/><Relationship Id="rId5" Type="http://schemas.openxmlformats.org/officeDocument/2006/relationships/image" Target="../media/image4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8.png"/><Relationship Id="rId4" Type="http://schemas.openxmlformats.org/officeDocument/2006/relationships/image" Target="../media/image42.png"/><Relationship Id="rId5" Type="http://schemas.openxmlformats.org/officeDocument/2006/relationships/image" Target="../media/image46.png"/><Relationship Id="rId6" Type="http://schemas.openxmlformats.org/officeDocument/2006/relationships/image" Target="../media/image39.jpg"/><Relationship Id="rId7" Type="http://schemas.openxmlformats.org/officeDocument/2006/relationships/image" Target="../media/image40.png"/><Relationship Id="rId8" Type="http://schemas.openxmlformats.org/officeDocument/2006/relationships/image" Target="../media/image4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1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4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drive.google.com/file/d/1sUEQjtQdgA44AGkIsv4cpWhipW9pxgWe/view" TargetMode="External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550" y="471025"/>
            <a:ext cx="7711576" cy="408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2" title="movie AMT mobile planetarium.m4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8725" y="782050"/>
            <a:ext cx="5663400" cy="4247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2"/>
          <p:cNvSpPr txBox="1"/>
          <p:nvPr>
            <p:ph type="title"/>
          </p:nvPr>
        </p:nvSpPr>
        <p:spPr>
          <a:xfrm>
            <a:off x="1987375" y="152725"/>
            <a:ext cx="4450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EA710A"/>
                </a:solidFill>
              </a:rPr>
              <a:t>Africa Millimeter Telescope</a:t>
            </a:r>
            <a:endParaRPr>
              <a:solidFill>
                <a:srgbClr val="EA710A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/>
          <p:nvPr>
            <p:ph type="title"/>
          </p:nvPr>
        </p:nvSpPr>
        <p:spPr>
          <a:xfrm>
            <a:off x="285675" y="145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EA710A"/>
                </a:solidFill>
              </a:rPr>
              <a:t>Africa Millimeter Telescope</a:t>
            </a:r>
            <a:endParaRPr>
              <a:solidFill>
                <a:srgbClr val="EA710A"/>
              </a:solidFill>
            </a:endParaRPr>
          </a:p>
        </p:txBody>
      </p:sp>
      <p:sp>
        <p:nvSpPr>
          <p:cNvPr id="124" name="Google Shape;124;p23"/>
          <p:cNvSpPr txBox="1"/>
          <p:nvPr>
            <p:ph idx="1" type="body"/>
          </p:nvPr>
        </p:nvSpPr>
        <p:spPr>
          <a:xfrm>
            <a:off x="155650" y="768825"/>
            <a:ext cx="5000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>
                <a:solidFill>
                  <a:schemeClr val="dk1"/>
                </a:solidFill>
              </a:rPr>
              <a:t>15-meter radio telescope in Namibia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>
                <a:solidFill>
                  <a:schemeClr val="dk1"/>
                </a:solidFill>
              </a:rPr>
              <a:t>Part of the global Event Horizon Telescope network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>
                <a:solidFill>
                  <a:schemeClr val="dk1"/>
                </a:solidFill>
              </a:rPr>
              <a:t>In collaboration with University of Namibia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>
                <a:solidFill>
                  <a:schemeClr val="dk1"/>
                </a:solidFill>
              </a:rPr>
              <a:t>Location: on or near the Gamsberg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25" name="Google Shape;12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2400" y="0"/>
            <a:ext cx="3831601" cy="255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99075"/>
            <a:ext cx="4406526" cy="211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3"/>
          <p:cNvSpPr txBox="1"/>
          <p:nvPr/>
        </p:nvSpPr>
        <p:spPr>
          <a:xfrm>
            <a:off x="5312400" y="2171550"/>
            <a:ext cx="3731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</a:rPr>
              <a:t>Gamsberg mountain, image by: Barbara Kerkhof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128" name="Google Shape;12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02204" y="2939923"/>
            <a:ext cx="2439675" cy="1829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55550" y="4124875"/>
            <a:ext cx="2587950" cy="81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58500" y="2766958"/>
            <a:ext cx="2146825" cy="114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/>
          <p:nvPr>
            <p:ph type="title"/>
          </p:nvPr>
        </p:nvSpPr>
        <p:spPr>
          <a:xfrm>
            <a:off x="266175" y="132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EA710A"/>
                </a:solidFill>
              </a:rPr>
              <a:t>Astronomy Education in Namibia</a:t>
            </a:r>
            <a:endParaRPr>
              <a:solidFill>
                <a:srgbClr val="EA710A"/>
              </a:solidFill>
            </a:endParaRPr>
          </a:p>
        </p:txBody>
      </p:sp>
      <p:sp>
        <p:nvSpPr>
          <p:cNvPr id="136" name="Google Shape;136;p24"/>
          <p:cNvSpPr txBox="1"/>
          <p:nvPr>
            <p:ph idx="1" type="body"/>
          </p:nvPr>
        </p:nvSpPr>
        <p:spPr>
          <a:xfrm>
            <a:off x="311700" y="705600"/>
            <a:ext cx="4432500" cy="25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The RRL helps develop </a:t>
            </a:r>
            <a:r>
              <a:rPr b="1" lang="en-GB">
                <a:solidFill>
                  <a:schemeClr val="dk1"/>
                </a:solidFill>
              </a:rPr>
              <a:t>a</a:t>
            </a:r>
            <a:r>
              <a:rPr b="1" lang="en-GB">
                <a:solidFill>
                  <a:schemeClr val="dk1"/>
                </a:solidFill>
              </a:rPr>
              <a:t>stronomy education</a:t>
            </a:r>
            <a:r>
              <a:rPr lang="en-GB">
                <a:solidFill>
                  <a:schemeClr val="dk1"/>
                </a:solidFill>
              </a:rPr>
              <a:t> for children and students in </a:t>
            </a:r>
            <a:r>
              <a:rPr b="1" lang="en-GB">
                <a:solidFill>
                  <a:schemeClr val="dk1"/>
                </a:solidFill>
              </a:rPr>
              <a:t>Namibia</a:t>
            </a:r>
            <a:r>
              <a:rPr lang="en-GB">
                <a:solidFill>
                  <a:schemeClr val="dk1"/>
                </a:solidFill>
              </a:rPr>
              <a:t>, for example: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>
                <a:solidFill>
                  <a:schemeClr val="dk1"/>
                </a:solidFill>
              </a:rPr>
              <a:t>NOVA mobile planetarium program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>
                <a:solidFill>
                  <a:schemeClr val="dk1"/>
                </a:solidFill>
              </a:rPr>
              <a:t>Opportunities for student projects at Namibian Universities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>
                <a:solidFill>
                  <a:schemeClr val="dk1"/>
                </a:solidFill>
              </a:rPr>
              <a:t>AMT PhD positions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37" name="Google Shape;13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3687" y="336362"/>
            <a:ext cx="3570852" cy="267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8032" y="2485309"/>
            <a:ext cx="1928824" cy="2571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7012" y="3086100"/>
            <a:ext cx="2956450" cy="197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36150" y="3778041"/>
            <a:ext cx="1226300" cy="10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700" y="3859131"/>
            <a:ext cx="1704975" cy="909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EHT &amp; VLBI Monitor</a:t>
            </a:r>
            <a:endParaRPr/>
          </a:p>
        </p:txBody>
      </p:sp>
      <p:sp>
        <p:nvSpPr>
          <p:cNvPr id="147" name="Google Shape;14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/>
          <p:nvPr>
            <p:ph type="title"/>
          </p:nvPr>
        </p:nvSpPr>
        <p:spPr>
          <a:xfrm>
            <a:off x="249900" y="87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EA710A"/>
                </a:solidFill>
              </a:rPr>
              <a:t>Auger Radio Upgrade</a:t>
            </a:r>
            <a:endParaRPr>
              <a:solidFill>
                <a:srgbClr val="EA710A"/>
              </a:solidFill>
            </a:endParaRPr>
          </a:p>
        </p:txBody>
      </p:sp>
      <p:sp>
        <p:nvSpPr>
          <p:cNvPr id="153" name="Google Shape;153;p26"/>
          <p:cNvSpPr txBox="1"/>
          <p:nvPr>
            <p:ph idx="1" type="body"/>
          </p:nvPr>
        </p:nvSpPr>
        <p:spPr>
          <a:xfrm>
            <a:off x="104075" y="607100"/>
            <a:ext cx="5345100" cy="17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>
                <a:solidFill>
                  <a:schemeClr val="dk1"/>
                </a:solidFill>
              </a:rPr>
              <a:t>RRL has designed, developed, calibrated and coordinated the deployment of ~1700 radio receiver stations that are being deployed at the particle detectors of the Pierre Auger Observatory, which spans an area ~3000 square kilometers in </a:t>
            </a:r>
            <a:r>
              <a:rPr lang="en-GB">
                <a:solidFill>
                  <a:schemeClr val="dk1"/>
                </a:solidFill>
              </a:rPr>
              <a:t>Argentina.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54" name="Google Shape;15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1450" y="301800"/>
            <a:ext cx="3319824" cy="331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6"/>
          <p:cNvPicPr preferRelativeResize="0"/>
          <p:nvPr/>
        </p:nvPicPr>
        <p:blipFill rotWithShape="1">
          <a:blip r:embed="rId4">
            <a:alphaModFix/>
          </a:blip>
          <a:srcRect b="18626" l="0" r="0" t="29831"/>
          <a:stretch/>
        </p:blipFill>
        <p:spPr>
          <a:xfrm>
            <a:off x="0" y="2492500"/>
            <a:ext cx="3857626" cy="2650998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6"/>
          <p:cNvSpPr txBox="1"/>
          <p:nvPr/>
        </p:nvSpPr>
        <p:spPr>
          <a:xfrm>
            <a:off x="3594675" y="1786550"/>
            <a:ext cx="414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/>
          <p:nvPr/>
        </p:nvSpPr>
        <p:spPr>
          <a:xfrm>
            <a:off x="481175" y="1775200"/>
            <a:ext cx="8349300" cy="19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dk1"/>
                </a:solidFill>
              </a:rPr>
              <a:t>The RRL is involved in several projects concerning optical astronomy: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GB" sz="2300">
                <a:solidFill>
                  <a:schemeClr val="dk1"/>
                </a:solidFill>
              </a:rPr>
              <a:t>BlackGEM &amp; MeerLICHT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GB" sz="2300">
                <a:solidFill>
                  <a:schemeClr val="dk1"/>
                </a:solidFill>
              </a:rPr>
              <a:t>Dream</a:t>
            </a:r>
            <a:endParaRPr sz="2300">
              <a:solidFill>
                <a:schemeClr val="dk1"/>
              </a:solidFill>
            </a:endParaRPr>
          </a:p>
        </p:txBody>
      </p:sp>
      <p:pic>
        <p:nvPicPr>
          <p:cNvPr id="162" name="Google Shape;16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225" y="123600"/>
            <a:ext cx="1903325" cy="1007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Gravitational Wave Toolbox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Test, hello world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>
            <p:ph type="title"/>
          </p:nvPr>
        </p:nvSpPr>
        <p:spPr>
          <a:xfrm>
            <a:off x="311700" y="123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EA710A"/>
                </a:solidFill>
              </a:rPr>
              <a:t>BlackGEM &amp; MeerLICHT</a:t>
            </a:r>
            <a:endParaRPr>
              <a:solidFill>
                <a:srgbClr val="EA710A"/>
              </a:solidFill>
            </a:endParaRPr>
          </a:p>
        </p:txBody>
      </p:sp>
      <p:sp>
        <p:nvSpPr>
          <p:cNvPr id="174" name="Google Shape;174;p29"/>
          <p:cNvSpPr txBox="1"/>
          <p:nvPr>
            <p:ph idx="1" type="body"/>
          </p:nvPr>
        </p:nvSpPr>
        <p:spPr>
          <a:xfrm>
            <a:off x="311700" y="696650"/>
            <a:ext cx="8292900" cy="180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>
                <a:solidFill>
                  <a:schemeClr val="dk1"/>
                </a:solidFill>
              </a:rPr>
              <a:t>3 optical telescopes in Chile and 1 in South Africa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>
                <a:solidFill>
                  <a:schemeClr val="dk1"/>
                </a:solidFill>
              </a:rPr>
              <a:t>RRL is involved in design, construction, commissioning and observing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>
                <a:solidFill>
                  <a:schemeClr val="dk1"/>
                </a:solidFill>
              </a:rPr>
              <a:t>Designed to detect optical light from gravitational wave sources and to perform transient surveys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>
                <a:solidFill>
                  <a:schemeClr val="dk1"/>
                </a:solidFill>
              </a:rPr>
              <a:t>65 cm primary mirrors, 110 Mpix cameras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75" name="Google Shape;175;p29"/>
          <p:cNvPicPr preferRelativeResize="0"/>
          <p:nvPr/>
        </p:nvPicPr>
        <p:blipFill rotWithShape="1">
          <a:blip r:embed="rId3">
            <a:alphaModFix/>
          </a:blip>
          <a:srcRect b="0" l="22952" r="0" t="0"/>
          <a:stretch/>
        </p:blipFill>
        <p:spPr>
          <a:xfrm>
            <a:off x="2893200" y="2571750"/>
            <a:ext cx="3522473" cy="257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571750"/>
            <a:ext cx="1446606" cy="257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46600" y="2571752"/>
            <a:ext cx="1446601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87437" y="0"/>
            <a:ext cx="896250" cy="89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47900" y="0"/>
            <a:ext cx="896250" cy="896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9"/>
          <p:cNvPicPr preferRelativeResize="0"/>
          <p:nvPr/>
        </p:nvPicPr>
        <p:blipFill rotWithShape="1">
          <a:blip r:embed="rId8">
            <a:alphaModFix/>
          </a:blip>
          <a:srcRect b="0" l="27957" r="5778" t="0"/>
          <a:stretch/>
        </p:blipFill>
        <p:spPr>
          <a:xfrm>
            <a:off x="6415674" y="2571750"/>
            <a:ext cx="2728324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/>
          <p:nvPr>
            <p:ph type="title"/>
          </p:nvPr>
        </p:nvSpPr>
        <p:spPr>
          <a:xfrm>
            <a:off x="461250" y="74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EA710A"/>
                </a:solidFill>
              </a:rPr>
              <a:t>DREAM</a:t>
            </a:r>
            <a:endParaRPr>
              <a:solidFill>
                <a:srgbClr val="EA710A"/>
              </a:solidFill>
            </a:endParaRPr>
          </a:p>
        </p:txBody>
      </p:sp>
      <p:sp>
        <p:nvSpPr>
          <p:cNvPr id="186" name="Google Shape;186;p30"/>
          <p:cNvSpPr txBox="1"/>
          <p:nvPr>
            <p:ph idx="1" type="body"/>
          </p:nvPr>
        </p:nvSpPr>
        <p:spPr>
          <a:xfrm>
            <a:off x="253175" y="684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>
                <a:solidFill>
                  <a:schemeClr val="dk1"/>
                </a:solidFill>
              </a:rPr>
              <a:t>RRL is updating the design of an all-sky camera system. The original is used to hunt for exoplanets and transient events. One of the calibration products is a detailed map of the cloud cover which can be used for other telescopes in the vicinity to perform better observation scheduling.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87" name="Google Shape;187;p30"/>
          <p:cNvPicPr preferRelativeResize="0"/>
          <p:nvPr/>
        </p:nvPicPr>
        <p:blipFill rotWithShape="1">
          <a:blip r:embed="rId3">
            <a:alphaModFix/>
          </a:blip>
          <a:srcRect b="0" l="0" r="0" t="33083"/>
          <a:stretch/>
        </p:blipFill>
        <p:spPr>
          <a:xfrm>
            <a:off x="1470925" y="2139175"/>
            <a:ext cx="6416623" cy="2862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1"/>
          <p:cNvSpPr txBox="1"/>
          <p:nvPr/>
        </p:nvSpPr>
        <p:spPr>
          <a:xfrm>
            <a:off x="318625" y="1428900"/>
            <a:ext cx="83493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dk1"/>
                </a:solidFill>
              </a:rPr>
              <a:t>The RRL pursues projects for the development of instrumentation in astrophysics especially suitable for students: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GB" sz="2300">
                <a:solidFill>
                  <a:schemeClr val="dk1"/>
                </a:solidFill>
              </a:rPr>
              <a:t>PR4 SPACE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GB" sz="2300">
                <a:solidFill>
                  <a:schemeClr val="dk1"/>
                </a:solidFill>
              </a:rPr>
              <a:t>Astrometrix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GB" sz="2300">
                <a:solidFill>
                  <a:schemeClr val="dk1"/>
                </a:solidFill>
              </a:rPr>
              <a:t>Universal telescope mount</a:t>
            </a:r>
            <a:endParaRPr sz="2300">
              <a:solidFill>
                <a:schemeClr val="dk1"/>
              </a:solidFill>
            </a:endParaRPr>
          </a:p>
        </p:txBody>
      </p:sp>
      <p:pic>
        <p:nvPicPr>
          <p:cNvPr id="193" name="Google Shape;19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225" y="123600"/>
            <a:ext cx="1903325" cy="1007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000000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 title="animatie LF radio.m4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7675" y="390188"/>
            <a:ext cx="5713475" cy="428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1750" y="442225"/>
            <a:ext cx="1903325" cy="1007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2"/>
          <p:cNvPicPr preferRelativeResize="0"/>
          <p:nvPr/>
        </p:nvPicPr>
        <p:blipFill rotWithShape="1">
          <a:blip r:embed="rId3">
            <a:alphaModFix/>
          </a:blip>
          <a:srcRect b="0" l="0" r="4104" t="0"/>
          <a:stretch/>
        </p:blipFill>
        <p:spPr>
          <a:xfrm>
            <a:off x="6609250" y="0"/>
            <a:ext cx="2534750" cy="452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2"/>
          <p:cNvPicPr preferRelativeResize="0"/>
          <p:nvPr/>
        </p:nvPicPr>
        <p:blipFill rotWithShape="1">
          <a:blip r:embed="rId4">
            <a:alphaModFix/>
          </a:blip>
          <a:srcRect b="0" l="24558" r="11437" t="0"/>
          <a:stretch/>
        </p:blipFill>
        <p:spPr>
          <a:xfrm>
            <a:off x="0" y="0"/>
            <a:ext cx="2320600" cy="452692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2"/>
          <p:cNvSpPr txBox="1"/>
          <p:nvPr>
            <p:ph idx="1" type="body"/>
          </p:nvPr>
        </p:nvSpPr>
        <p:spPr>
          <a:xfrm>
            <a:off x="2424500" y="946750"/>
            <a:ext cx="4196100" cy="35364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PR4space is a joint </a:t>
            </a:r>
            <a:r>
              <a:rPr b="1" lang="en-GB" sz="1600" u="sng">
                <a:solidFill>
                  <a:schemeClr val="accent4"/>
                </a:solidFill>
              </a:rPr>
              <a:t>student team</a:t>
            </a:r>
            <a:r>
              <a:rPr lang="en-GB" sz="1600">
                <a:solidFill>
                  <a:schemeClr val="dk1"/>
                </a:solidFill>
              </a:rPr>
              <a:t> from </a:t>
            </a:r>
            <a:r>
              <a:rPr lang="en-GB" sz="1600">
                <a:solidFill>
                  <a:schemeClr val="dk1"/>
                </a:solidFill>
              </a:rPr>
              <a:t>Radboud University</a:t>
            </a:r>
            <a:r>
              <a:rPr lang="en-GB" sz="1600">
                <a:solidFill>
                  <a:schemeClr val="dk1"/>
                </a:solidFill>
              </a:rPr>
              <a:t> and </a:t>
            </a:r>
            <a:r>
              <a:rPr lang="en-GB" sz="1600">
                <a:solidFill>
                  <a:schemeClr val="dk1"/>
                </a:solidFill>
              </a:rPr>
              <a:t>Eindhoven University of Technology</a:t>
            </a:r>
            <a:r>
              <a:rPr lang="en-GB" sz="1600">
                <a:solidFill>
                  <a:schemeClr val="dk1"/>
                </a:solidFill>
              </a:rPr>
              <a:t>.</a:t>
            </a:r>
            <a:br>
              <a:rPr lang="en-GB" sz="1600">
                <a:solidFill>
                  <a:schemeClr val="dk1"/>
                </a:solidFill>
              </a:rPr>
            </a:br>
            <a:r>
              <a:rPr lang="en-GB" sz="1600">
                <a:solidFill>
                  <a:schemeClr val="dk1"/>
                </a:solidFill>
              </a:rPr>
              <a:t>We design and develop experimental payloads for sounding rockets. Currently we are working on a system to track the rocket with radio interferometry and an experiment on </a:t>
            </a:r>
            <a:r>
              <a:rPr lang="en-GB" sz="1600">
                <a:solidFill>
                  <a:schemeClr val="dk1"/>
                </a:solidFill>
              </a:rPr>
              <a:t>cosmic</a:t>
            </a:r>
            <a:r>
              <a:rPr lang="en-GB" sz="1600">
                <a:solidFill>
                  <a:schemeClr val="dk1"/>
                </a:solidFill>
              </a:rPr>
              <a:t> ray detection.</a:t>
            </a:r>
            <a:br>
              <a:rPr lang="en-GB" sz="1600">
                <a:solidFill>
                  <a:schemeClr val="dk1"/>
                </a:solidFill>
              </a:rPr>
            </a:br>
            <a:r>
              <a:rPr lang="en-GB" sz="1600">
                <a:solidFill>
                  <a:schemeClr val="dk1"/>
                </a:solidFill>
              </a:rPr>
              <a:t>We are flying with the REXUS program from SNSA, DLR and ESA, but also with rockets built by Dutch organizations like T-Minus Engineering and the student team DARE.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01" name="Google Shape;201;p32"/>
          <p:cNvSpPr/>
          <p:nvPr/>
        </p:nvSpPr>
        <p:spPr>
          <a:xfrm>
            <a:off x="0" y="4490700"/>
            <a:ext cx="9144000" cy="66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2" name="Google Shape;20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075" y="4526925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20750" y="4505275"/>
            <a:ext cx="1320525" cy="6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39637" y="4533848"/>
            <a:ext cx="1080543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7309" y="4533850"/>
            <a:ext cx="572699" cy="57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80500" y="4597727"/>
            <a:ext cx="1320525" cy="475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2"/>
          <p:cNvPicPr preferRelativeResize="0"/>
          <p:nvPr/>
        </p:nvPicPr>
        <p:blipFill rotWithShape="1">
          <a:blip r:embed="rId10">
            <a:alphaModFix/>
          </a:blip>
          <a:srcRect b="19641" l="10989" r="8025" t="21552"/>
          <a:stretch/>
        </p:blipFill>
        <p:spPr>
          <a:xfrm>
            <a:off x="1600675" y="4597725"/>
            <a:ext cx="2764925" cy="46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332207" y="4533850"/>
            <a:ext cx="648161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855538" y="75584"/>
            <a:ext cx="3322674" cy="928233"/>
          </a:xfrm>
          <a:prstGeom prst="rect">
            <a:avLst/>
          </a:prstGeom>
          <a:noFill/>
          <a:ln>
            <a:noFill/>
          </a:ln>
          <a:effectLst>
            <a:outerShdw blurRad="385763" rotWithShape="0" algn="bl">
              <a:schemeClr val="dk1">
                <a:alpha val="50000"/>
              </a:scheme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3"/>
          <p:cNvSpPr txBox="1"/>
          <p:nvPr>
            <p:ph type="title"/>
          </p:nvPr>
        </p:nvSpPr>
        <p:spPr>
          <a:xfrm>
            <a:off x="1170050" y="-53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EA710A"/>
                </a:solidFill>
              </a:rPr>
              <a:t>Astrometrix</a:t>
            </a:r>
            <a:endParaRPr>
              <a:solidFill>
                <a:srgbClr val="EA710A"/>
              </a:solidFill>
            </a:endParaRPr>
          </a:p>
        </p:txBody>
      </p:sp>
      <p:sp>
        <p:nvSpPr>
          <p:cNvPr id="215" name="Google Shape;215;p33"/>
          <p:cNvSpPr txBox="1"/>
          <p:nvPr>
            <p:ph idx="1" type="body"/>
          </p:nvPr>
        </p:nvSpPr>
        <p:spPr>
          <a:xfrm>
            <a:off x="50750" y="480725"/>
            <a:ext cx="8617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>
                <a:solidFill>
                  <a:schemeClr val="dk1"/>
                </a:solidFill>
              </a:rPr>
              <a:t>Student project, in which the principles from radio interferometry (as used in astronomical observations) are turned on their head to develop a hyper-accurate location tracking system for indoor positioning.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16" name="Google Shape;216;p33"/>
          <p:cNvPicPr preferRelativeResize="0"/>
          <p:nvPr/>
        </p:nvPicPr>
        <p:blipFill rotWithShape="1">
          <a:blip r:embed="rId3">
            <a:alphaModFix/>
          </a:blip>
          <a:srcRect b="22320" l="0" r="0" t="17792"/>
          <a:stretch/>
        </p:blipFill>
        <p:spPr>
          <a:xfrm>
            <a:off x="108700" y="1859725"/>
            <a:ext cx="2893199" cy="308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7500" y="1703675"/>
            <a:ext cx="3517649" cy="333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3"/>
          <p:cNvPicPr preferRelativeResize="0"/>
          <p:nvPr/>
        </p:nvPicPr>
        <p:blipFill rotWithShape="1">
          <a:blip r:embed="rId5">
            <a:alphaModFix/>
          </a:blip>
          <a:srcRect b="32584" l="0" r="0" t="7527"/>
          <a:stretch/>
        </p:blipFill>
        <p:spPr>
          <a:xfrm>
            <a:off x="3001900" y="1890200"/>
            <a:ext cx="2893199" cy="308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4"/>
          <p:cNvSpPr txBox="1"/>
          <p:nvPr>
            <p:ph type="title"/>
          </p:nvPr>
        </p:nvSpPr>
        <p:spPr>
          <a:xfrm>
            <a:off x="240175" y="3084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EA710A"/>
                </a:solidFill>
              </a:rPr>
              <a:t>Universal Telescope Mount</a:t>
            </a:r>
            <a:endParaRPr>
              <a:solidFill>
                <a:srgbClr val="EA710A"/>
              </a:solidFill>
            </a:endParaRPr>
          </a:p>
        </p:txBody>
      </p:sp>
      <p:sp>
        <p:nvSpPr>
          <p:cNvPr id="224" name="Google Shape;224;p34"/>
          <p:cNvSpPr txBox="1"/>
          <p:nvPr>
            <p:ph idx="1" type="body"/>
          </p:nvPr>
        </p:nvSpPr>
        <p:spPr>
          <a:xfrm>
            <a:off x="289800" y="987650"/>
            <a:ext cx="4282200" cy="29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The UTM is an open source project with the aim to develop the most flexible telescope mount to point and track any celestial body. It solves all design shortcom</a:t>
            </a:r>
            <a:r>
              <a:rPr lang="en-GB">
                <a:solidFill>
                  <a:schemeClr val="dk1"/>
                </a:solidFill>
              </a:rPr>
              <a:t>ings of the currently used telescope mounts.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>
                <a:solidFill>
                  <a:schemeClr val="dk1"/>
                </a:solidFill>
              </a:rPr>
              <a:t>An affordable version developed for Newtonian telescopes will expand the possibilities for citizens to contribute to true scientific observations.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25" name="Google Shape;22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7287" y="2447575"/>
            <a:ext cx="1312275" cy="185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7352" y="2447588"/>
            <a:ext cx="1586709" cy="1859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16800" y="2447600"/>
            <a:ext cx="1827199" cy="185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7350" y="346121"/>
            <a:ext cx="3680926" cy="213690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4"/>
          <p:cNvSpPr txBox="1"/>
          <p:nvPr>
            <p:ph idx="1" type="body"/>
          </p:nvPr>
        </p:nvSpPr>
        <p:spPr>
          <a:xfrm>
            <a:off x="341975" y="4438850"/>
            <a:ext cx="85608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>
                <a:solidFill>
                  <a:schemeClr val="dk1"/>
                </a:solidFill>
              </a:rPr>
              <a:t>Key feature of this mount is</a:t>
            </a:r>
            <a:r>
              <a:rPr lang="en-GB">
                <a:solidFill>
                  <a:schemeClr val="dk1"/>
                </a:solidFill>
              </a:rPr>
              <a:t> control of </a:t>
            </a:r>
            <a:r>
              <a:rPr b="1" lang="en-GB">
                <a:solidFill>
                  <a:schemeClr val="dk1"/>
                </a:solidFill>
              </a:rPr>
              <a:t>three axes</a:t>
            </a:r>
            <a:r>
              <a:rPr lang="en-GB">
                <a:solidFill>
                  <a:schemeClr val="dk1"/>
                </a:solidFill>
              </a:rPr>
              <a:t> to track and point instead of two.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30" name="Google Shape;230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97347" y="346123"/>
            <a:ext cx="754276" cy="8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25150" y="9975"/>
            <a:ext cx="1391101" cy="247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000000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750" y="442225"/>
            <a:ext cx="1903325" cy="1007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7475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/>
        </p:nvSpPr>
        <p:spPr>
          <a:xfrm>
            <a:off x="487700" y="1196475"/>
            <a:ext cx="8541300" cy="3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dk1"/>
                </a:solidFill>
              </a:rPr>
              <a:t>The RRL is involved in several projects on performing radio astronomy from space: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GB" sz="2300">
                <a:solidFill>
                  <a:schemeClr val="dk1"/>
                </a:solidFill>
              </a:rPr>
              <a:t>The Netherlands-China low frequency explorer (NCLE), the</a:t>
            </a:r>
            <a:br>
              <a:rPr lang="en-GB" sz="2300">
                <a:solidFill>
                  <a:schemeClr val="dk1"/>
                </a:solidFill>
              </a:rPr>
            </a:br>
            <a:r>
              <a:rPr lang="en-GB" sz="2300">
                <a:solidFill>
                  <a:schemeClr val="dk1"/>
                </a:solidFill>
              </a:rPr>
              <a:t>Chinese Chang’e 4 space mission </a:t>
            </a:r>
            <a:r>
              <a:rPr lang="en-GB" sz="2300">
                <a:solidFill>
                  <a:schemeClr val="dk1"/>
                </a:solidFill>
              </a:rPr>
              <a:t>orbiting behind the Moon 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GB" sz="2300">
                <a:solidFill>
                  <a:schemeClr val="dk1"/>
                </a:solidFill>
              </a:rPr>
              <a:t>The Radio and Plasma Waves instrument on the Solar Orbiter (SO) space mission moving around the Sun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GB" sz="2300">
                <a:solidFill>
                  <a:schemeClr val="dk1"/>
                </a:solidFill>
              </a:rPr>
              <a:t>The Astrophysical Lunar Observatory (ALO) </a:t>
            </a:r>
            <a:endParaRPr sz="2300">
              <a:solidFill>
                <a:schemeClr val="dk1"/>
              </a:solidFill>
            </a:endParaRPr>
          </a:p>
        </p:txBody>
      </p:sp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225" y="123600"/>
            <a:ext cx="1903325" cy="1007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7150" y="663678"/>
            <a:ext cx="3733249" cy="210352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7"/>
          <p:cNvSpPr txBox="1"/>
          <p:nvPr>
            <p:ph type="title"/>
          </p:nvPr>
        </p:nvSpPr>
        <p:spPr>
          <a:xfrm>
            <a:off x="499050" y="38175"/>
            <a:ext cx="7858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EA710A"/>
                </a:solidFill>
              </a:rPr>
              <a:t>The NCLE instrument now orbiting around the Moon</a:t>
            </a:r>
            <a:endParaRPr>
              <a:solidFill>
                <a:srgbClr val="EA710A"/>
              </a:solidFill>
            </a:endParaRPr>
          </a:p>
        </p:txBody>
      </p:sp>
      <p:sp>
        <p:nvSpPr>
          <p:cNvPr id="79" name="Google Shape;79;p17"/>
          <p:cNvSpPr txBox="1"/>
          <p:nvPr>
            <p:ph idx="1" type="body"/>
          </p:nvPr>
        </p:nvSpPr>
        <p:spPr>
          <a:xfrm>
            <a:off x="71800" y="761225"/>
            <a:ext cx="4985700" cy="41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</a:rPr>
              <a:t>The main scientific objectives of NCLE are: 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GB" sz="1700">
                <a:solidFill>
                  <a:schemeClr val="dk1"/>
                </a:solidFill>
              </a:rPr>
              <a:t>exploring</a:t>
            </a:r>
            <a:r>
              <a:rPr lang="en-GB" sz="1700">
                <a:solidFill>
                  <a:schemeClr val="dk1"/>
                </a:solidFill>
              </a:rPr>
              <a:t> the radio signals from the early universe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GB" sz="1700">
                <a:solidFill>
                  <a:schemeClr val="dk1"/>
                </a:solidFill>
              </a:rPr>
              <a:t>study the radio- and plasma physics of the Earth-Moon system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GB" sz="1700">
                <a:solidFill>
                  <a:schemeClr val="dk1"/>
                </a:solidFill>
              </a:rPr>
              <a:t>quantify the man-made interferences and investigate the natural emission of the Earth’s ionosphere. </a:t>
            </a:r>
            <a:endParaRPr sz="17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NCLE has been designed and manufactured by a consortium led by the Radboud Radio Lab and including ASTRON and ISIS-Space.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80" name="Google Shape;8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7150" y="3464500"/>
            <a:ext cx="1558487" cy="1489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19576" y="3015125"/>
            <a:ext cx="2033825" cy="2012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>
            <p:ph type="title"/>
          </p:nvPr>
        </p:nvSpPr>
        <p:spPr>
          <a:xfrm>
            <a:off x="311700" y="12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>
                <a:solidFill>
                  <a:srgbClr val="EA710A"/>
                </a:solidFill>
              </a:rPr>
              <a:t>The RPW instrument on the Solar Orbiter space mission</a:t>
            </a:r>
            <a:endParaRPr>
              <a:solidFill>
                <a:srgbClr val="EA710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8"/>
          <p:cNvSpPr txBox="1"/>
          <p:nvPr>
            <p:ph idx="1" type="body"/>
          </p:nvPr>
        </p:nvSpPr>
        <p:spPr>
          <a:xfrm>
            <a:off x="140025" y="1053475"/>
            <a:ext cx="4983900" cy="20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The Radio and Plasma Waves (RPW) experiment measures magnetic and electric fields to characterize the properties of electromagnetic and electrostatic waves in the interplanetary space.</a:t>
            </a:r>
            <a:endParaRPr b="1"/>
          </a:p>
        </p:txBody>
      </p:sp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2763" y="1637925"/>
            <a:ext cx="3076949" cy="217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9323" y="3889725"/>
            <a:ext cx="1253775" cy="125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26550" y="4203025"/>
            <a:ext cx="1782899" cy="73024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/>
          <p:nvPr/>
        </p:nvSpPr>
        <p:spPr>
          <a:xfrm>
            <a:off x="140025" y="3722000"/>
            <a:ext cx="56448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GB" sz="1800">
                <a:solidFill>
                  <a:schemeClr val="dk1"/>
                </a:solidFill>
              </a:rPr>
              <a:t>The Radboud Radio Lab is involved in the Solar Orbiter mission participating in the development  and exploitation of the RPW instrument.</a:t>
            </a:r>
            <a:endParaRPr sz="1800"/>
          </a:p>
        </p:txBody>
      </p:sp>
      <p:sp>
        <p:nvSpPr>
          <p:cNvPr id="92" name="Google Shape;92;p18"/>
          <p:cNvSpPr txBox="1"/>
          <p:nvPr/>
        </p:nvSpPr>
        <p:spPr>
          <a:xfrm>
            <a:off x="5932638" y="637275"/>
            <a:ext cx="30768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500">
                <a:solidFill>
                  <a:schemeClr val="dk1"/>
                </a:solidFill>
              </a:rPr>
              <a:t>Solar Orbiter is a ESA-NASA mission dedicated to solar and heliospheric physics.</a:t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9" title="Radio astronomy behind the moon.m4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1800" y="807250"/>
            <a:ext cx="5766025" cy="40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9"/>
          <p:cNvSpPr txBox="1"/>
          <p:nvPr/>
        </p:nvSpPr>
        <p:spPr>
          <a:xfrm>
            <a:off x="58500" y="643775"/>
            <a:ext cx="3472500" cy="46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</a:rPr>
              <a:t>The Astrophysical Lunar Observatory (ALO) will deploy a large  radio interferometer on the far side of the Moon to do very sensitive measurements on the signals from the early Universe.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</a:rPr>
              <a:t>To prepare the way for ALO, the RRL is  currently developing a precursor instrument (PRE-DEX) which will characterise the local radio environment on the Moon, giving us valuable insight into the optimal choices  for ALO.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99" name="Google Shape;99;p19"/>
          <p:cNvSpPr txBox="1"/>
          <p:nvPr>
            <p:ph type="title"/>
          </p:nvPr>
        </p:nvSpPr>
        <p:spPr>
          <a:xfrm>
            <a:off x="2094625" y="71075"/>
            <a:ext cx="5727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EA710A"/>
                </a:solidFill>
              </a:rPr>
              <a:t>The ALO on the far side of the Moon</a:t>
            </a:r>
            <a:endParaRPr>
              <a:solidFill>
                <a:srgbClr val="EA710A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/>
        </p:nvSpPr>
        <p:spPr>
          <a:xfrm>
            <a:off x="58500" y="643775"/>
            <a:ext cx="3472500" cy="46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</a:rPr>
              <a:t>The Astrophysical Lunar Observatory (ALO) will deploy a large  radio interferometer on the far side of the Moon to do very sensitive measurements on the signals from the early Universe.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</a:rPr>
              <a:t>To prepare the way for ALO, the RRL is  currently developing a precursor instrument (PRE-DEX) which will characterise the local radio environment on the Moon, giving us valuable insight into the optimal choices  for ALO.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105" name="Google Shape;105;p20"/>
          <p:cNvSpPr txBox="1"/>
          <p:nvPr>
            <p:ph type="title"/>
          </p:nvPr>
        </p:nvSpPr>
        <p:spPr>
          <a:xfrm>
            <a:off x="2094625" y="71075"/>
            <a:ext cx="5727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EA710A"/>
                </a:solidFill>
              </a:rPr>
              <a:t>The ALO on the far side of the Moon</a:t>
            </a:r>
            <a:endParaRPr>
              <a:solidFill>
                <a:srgbClr val="EA710A"/>
              </a:solidFill>
            </a:endParaRPr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3400" y="796175"/>
            <a:ext cx="5308200" cy="398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/>
        </p:nvSpPr>
        <p:spPr>
          <a:xfrm>
            <a:off x="487700" y="1196475"/>
            <a:ext cx="8349300" cy="3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dk1"/>
                </a:solidFill>
              </a:rPr>
              <a:t>The RRL is involved in several projects covering radio astronomy using ground-based facilities: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GB" sz="2300">
                <a:solidFill>
                  <a:schemeClr val="dk1"/>
                </a:solidFill>
              </a:rPr>
              <a:t>The Africa Millimeter Telescope (AMT) in Namibia 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GB" sz="2300">
                <a:solidFill>
                  <a:schemeClr val="dk1"/>
                </a:solidFill>
              </a:rPr>
              <a:t>The Event Horizon Telescope,</a:t>
            </a:r>
            <a:r>
              <a:rPr lang="en-GB" sz="2300">
                <a:solidFill>
                  <a:schemeClr val="dk1"/>
                </a:solidFill>
              </a:rPr>
              <a:t> a network of existing (and planned) radio telescopes across several continents to form a virtual telescope the size of the Earth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GB" sz="2300">
                <a:solidFill>
                  <a:schemeClr val="dk1"/>
                </a:solidFill>
              </a:rPr>
              <a:t>The Pierre Auger Observatory in Argentina </a:t>
            </a:r>
            <a:endParaRPr sz="2300">
              <a:solidFill>
                <a:schemeClr val="dk1"/>
              </a:solidFill>
            </a:endParaRPr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225" y="123600"/>
            <a:ext cx="1903325" cy="1007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